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handoutMasterIdLst>
    <p:handoutMasterId r:id="rId120"/>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94" r:id="rId21"/>
    <p:sldId id="395" r:id="rId22"/>
    <p:sldId id="396" r:id="rId23"/>
    <p:sldId id="267" r:id="rId24"/>
    <p:sldId id="268" r:id="rId25"/>
    <p:sldId id="270" r:id="rId26"/>
    <p:sldId id="397" r:id="rId27"/>
    <p:sldId id="325" r:id="rId28"/>
    <p:sldId id="398" r:id="rId29"/>
    <p:sldId id="399" r:id="rId30"/>
    <p:sldId id="400" r:id="rId31"/>
    <p:sldId id="401" r:id="rId32"/>
    <p:sldId id="402" r:id="rId33"/>
    <p:sldId id="403" r:id="rId34"/>
    <p:sldId id="404" r:id="rId35"/>
    <p:sldId id="258" r:id="rId36"/>
    <p:sldId id="405" r:id="rId37"/>
    <p:sldId id="406" r:id="rId38"/>
    <p:sldId id="407" r:id="rId39"/>
    <p:sldId id="408" r:id="rId40"/>
    <p:sldId id="409" r:id="rId41"/>
    <p:sldId id="294" r:id="rId42"/>
    <p:sldId id="295" r:id="rId43"/>
    <p:sldId id="296" r:id="rId44"/>
    <p:sldId id="309" r:id="rId45"/>
    <p:sldId id="410" r:id="rId46"/>
    <p:sldId id="411" r:id="rId47"/>
    <p:sldId id="412" r:id="rId48"/>
    <p:sldId id="289" r:id="rId49"/>
    <p:sldId id="298" r:id="rId50"/>
    <p:sldId id="300" r:id="rId51"/>
    <p:sldId id="305" r:id="rId52"/>
    <p:sldId id="301" r:id="rId53"/>
    <p:sldId id="302" r:id="rId54"/>
    <p:sldId id="304" r:id="rId55"/>
    <p:sldId id="413" r:id="rId56"/>
    <p:sldId id="303" r:id="rId57"/>
    <p:sldId id="306" r:id="rId58"/>
    <p:sldId id="307" r:id="rId59"/>
    <p:sldId id="414" r:id="rId60"/>
    <p:sldId id="311" r:id="rId61"/>
    <p:sldId id="313" r:id="rId62"/>
    <p:sldId id="314" r:id="rId63"/>
    <p:sldId id="317" r:id="rId64"/>
    <p:sldId id="318" r:id="rId65"/>
    <p:sldId id="415" r:id="rId66"/>
    <p:sldId id="416" r:id="rId67"/>
    <p:sldId id="319" r:id="rId68"/>
    <p:sldId id="322" r:id="rId69"/>
    <p:sldId id="265" r:id="rId70"/>
    <p:sldId id="320" r:id="rId71"/>
    <p:sldId id="345" r:id="rId72"/>
    <p:sldId id="277" r:id="rId73"/>
    <p:sldId id="346" r:id="rId74"/>
    <p:sldId id="347" r:id="rId75"/>
    <p:sldId id="275" r:id="rId76"/>
    <p:sldId id="348" r:id="rId77"/>
    <p:sldId id="349" r:id="rId78"/>
    <p:sldId id="350" r:id="rId79"/>
    <p:sldId id="276" r:id="rId80"/>
    <p:sldId id="351" r:id="rId81"/>
    <p:sldId id="266" r:id="rId82"/>
    <p:sldId id="352" r:id="rId83"/>
    <p:sldId id="353" r:id="rId84"/>
    <p:sldId id="354" r:id="rId85"/>
    <p:sldId id="355" r:id="rId86"/>
    <p:sldId id="356" r:id="rId87"/>
    <p:sldId id="262" r:id="rId88"/>
    <p:sldId id="357" r:id="rId89"/>
    <p:sldId id="358" r:id="rId90"/>
    <p:sldId id="359" r:id="rId91"/>
    <p:sldId id="360" r:id="rId92"/>
    <p:sldId id="361" r:id="rId93"/>
    <p:sldId id="362" r:id="rId94"/>
    <p:sldId id="363" r:id="rId95"/>
    <p:sldId id="364" r:id="rId96"/>
    <p:sldId id="274" r:id="rId97"/>
    <p:sldId id="331" r:id="rId98"/>
    <p:sldId id="332" r:id="rId99"/>
    <p:sldId id="271" r:id="rId100"/>
    <p:sldId id="284" r:id="rId101"/>
    <p:sldId id="285" r:id="rId102"/>
    <p:sldId id="286" r:id="rId103"/>
    <p:sldId id="278" r:id="rId104"/>
    <p:sldId id="344" r:id="rId105"/>
    <p:sldId id="283" r:id="rId106"/>
    <p:sldId id="335" r:id="rId107"/>
    <p:sldId id="336" r:id="rId108"/>
    <p:sldId id="337" r:id="rId109"/>
    <p:sldId id="338" r:id="rId110"/>
    <p:sldId id="339" r:id="rId111"/>
    <p:sldId id="340" r:id="rId112"/>
    <p:sldId id="341" r:id="rId113"/>
    <p:sldId id="342" r:id="rId114"/>
    <p:sldId id="288" r:id="rId115"/>
    <p:sldId id="343" r:id="rId116"/>
    <p:sldId id="287" r:id="rId117"/>
    <p:sldId id="393" r:id="rId118"/>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6588AA-E82B-014D-B96E-1645F90A6E6F}">
          <p14:sldIdLst>
            <p14:sldId id="257"/>
            <p14:sldId id="261"/>
            <p14:sldId id="280"/>
            <p14:sldId id="279"/>
          </p14:sldIdLst>
        </p14:section>
        <p14:section name="Session"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94"/>
            <p14:sldId id="395"/>
          </p14:sldIdLst>
        </p14:section>
        <p14:section name="Theory" id="{C39CE1D8-DABC-4121-8DA7-77E85E248000}">
          <p14:sldIdLst>
            <p14:sldId id="396"/>
            <p14:sldId id="267"/>
            <p14:sldId id="268"/>
            <p14:sldId id="270"/>
            <p14:sldId id="397"/>
            <p14:sldId id="325"/>
          </p14:sldIdLst>
        </p14:section>
        <p14:section name="Exercise" id="{6F5A9C5C-62C7-EA45-A92C-3114194FBF1B}">
          <p14:sldIdLst>
            <p14:sldId id="398"/>
            <p14:sldId id="399"/>
            <p14:sldId id="400"/>
            <p14:sldId id="401"/>
            <p14:sldId id="402"/>
            <p14:sldId id="403"/>
            <p14:sldId id="404"/>
            <p14:sldId id="258"/>
            <p14:sldId id="405"/>
            <p14:sldId id="406"/>
            <p14:sldId id="407"/>
            <p14:sldId id="408"/>
            <p14:sldId id="409"/>
            <p14:sldId id="294"/>
            <p14:sldId id="295"/>
            <p14:sldId id="296"/>
            <p14:sldId id="309"/>
            <p14:sldId id="410"/>
            <p14:sldId id="411"/>
            <p14:sldId id="412"/>
            <p14:sldId id="289"/>
            <p14:sldId id="298"/>
            <p14:sldId id="300"/>
            <p14:sldId id="305"/>
            <p14:sldId id="301"/>
            <p14:sldId id="302"/>
            <p14:sldId id="304"/>
            <p14:sldId id="413"/>
            <p14:sldId id="303"/>
            <p14:sldId id="306"/>
            <p14:sldId id="307"/>
            <p14:sldId id="414"/>
            <p14:sldId id="311"/>
            <p14:sldId id="313"/>
            <p14:sldId id="314"/>
            <p14:sldId id="317"/>
            <p14:sldId id="318"/>
            <p14:sldId id="415"/>
            <p14:sldId id="416"/>
            <p14:sldId id="319"/>
            <p14:sldId id="322"/>
            <p14:sldId id="265"/>
          </p14:sldIdLst>
        </p14:section>
        <p14:section name="Exercise" id="{06832706-D198-4334-86FC-3BBE13300A97}">
          <p14:sldIdLst>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8"/>
    <p:restoredTop sz="96654"/>
  </p:normalViewPr>
  <p:slideViewPr>
    <p:cSldViewPr snapToGrid="0" snapToObjects="1">
      <p:cViewPr varScale="1">
        <p:scale>
          <a:sx n="103" d="100"/>
          <a:sy n="103" d="100"/>
        </p:scale>
        <p:origin x="656" y="18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4988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71</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81</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90</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91</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98</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103</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105</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68466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sites.google.com/view/snuh-bmi-la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6.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
        <p:nvSpPr>
          <p:cNvPr id="18" name="직사각형 17">
            <a:extLst>
              <a:ext uri="{FF2B5EF4-FFF2-40B4-BE49-F238E27FC236}">
                <a16:creationId xmlns:a16="http://schemas.microsoft.com/office/drawing/2014/main" id="{DAAC1B03-A75D-C82E-88CB-BE261048230D}"/>
              </a:ext>
            </a:extLst>
          </p:cNvPr>
          <p:cNvSpPr/>
          <p:nvPr/>
        </p:nvSpPr>
        <p:spPr>
          <a:xfrm>
            <a:off x="7208532" y="1049293"/>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1086396" y="2664821"/>
            <a:ext cx="10726614" cy="3709851"/>
          </a:xfrm>
        </p:spPr>
        <p:txBody>
          <a:bodyPr>
            <a:normAutofit fontScale="55000" lnSpcReduction="20000"/>
          </a:bodyPr>
          <a:lstStyle/>
          <a:p>
            <a:pPr marL="0" indent="0" algn="r">
              <a:lnSpc>
                <a:spcPct val="150000"/>
              </a:lnSpc>
              <a:buNone/>
            </a:pPr>
            <a:r>
              <a:rPr kumimoji="1" lang="en-US" altLang="ko-Kore-KR" sz="3800" b="1"/>
              <a:t>Contribution </a:t>
            </a:r>
            <a:endParaRPr kumimoji="1" lang="en-US" altLang="ko-Kore-KR" sz="2900" b="1"/>
          </a:p>
          <a:p>
            <a:pPr algn="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gn="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gn="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gn="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gn="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latin typeface="+mn-ea"/>
            </a:endParaRPr>
          </a:p>
          <a:p>
            <a:pPr algn="r">
              <a:lnSpc>
                <a:spcPct val="150000"/>
              </a:lnSpc>
            </a:pPr>
            <a:r>
              <a:rPr kumimoji="1" lang="en-US" altLang="ko-KR"/>
              <a:t>Principle Investigator:</a:t>
            </a:r>
            <a:r>
              <a:rPr kumimoji="1" lang="ko-KR" altLang="en-US"/>
              <a:t> 김광수</a:t>
            </a:r>
            <a:endParaRPr kumimoji="1" lang="en-US" altLang="ko-KR"/>
          </a:p>
          <a:p>
            <a:pPr marL="0" indent="0" algn="r">
              <a:lnSpc>
                <a:spcPct val="150000"/>
              </a:lnSpc>
              <a:buNone/>
            </a:pPr>
            <a:r>
              <a:rPr kumimoji="1" lang="en-US" altLang="ko-KR">
                <a:hlinkClick r:id="rId2"/>
              </a:rPr>
              <a:t>https://sites.google.com/view/snuh-bmi-lab/</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325060" cy="923330"/>
          </a:xfrm>
          <a:prstGeom prst="rect">
            <a:avLst/>
          </a:prstGeom>
          <a:noFill/>
        </p:spPr>
        <p:txBody>
          <a:bodyPr wrap="none" rtlCol="0">
            <a:spAutoFit/>
          </a:bodyPr>
          <a:lstStyle/>
          <a:p>
            <a:r>
              <a:rPr lang="en-US" altLang="ko-KR" dirty="0" err="1"/>
              <a:t>ctrl+Enter (cmd+Enter)</a:t>
            </a:r>
            <a:br>
              <a:rPr lang="en-US" altLang="ko-KR" dirty="0"/>
            </a:br>
            <a:r>
              <a:rPr lang="ko-KR" altLang="en-US" dirty="0"/>
              <a:t>한 줄씩 실행</a:t>
            </a:r>
            <a:endParaRPr lang="en-US" altLang="ko-KR" dirty="0"/>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endParaRPr lang="en-US" altLang="ko-KR" sz="1800" dirty="0"/>
          </a:p>
          <a:p>
            <a:pPr marL="0" indent="0">
              <a:lnSpc>
                <a:spcPct val="130000"/>
              </a:lnSpc>
              <a:buNone/>
            </a:pPr>
            <a:r>
              <a:rPr lang="ko-KR" altLang="en-US" sz="1800" b="1" dirty="0"/>
              <a:t>   </a:t>
            </a: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667838" y="3619315"/>
            <a:ext cx="3909630" cy="2921504"/>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80" y="3619314"/>
            <a:ext cx="3456742" cy="2921504"/>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854520" y="316583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581705" y="3206893"/>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err="1"/>
              <a:t>가까워짐</a:t>
            </a:r>
            <a:br>
              <a:rPr lang="en-US" altLang="ko-KR" sz="1800" dirty="0"/>
            </a:br>
            <a:r>
              <a:rPr lang="en-US" altLang="ko-KR" sz="1800" dirty="0"/>
              <a:t>- Hierarchical clustering : sample </a:t>
            </a:r>
            <a:r>
              <a:rPr lang="ko-KR" altLang="en-US" sz="1800" dirty="0"/>
              <a:t>간 </a:t>
            </a:r>
            <a:r>
              <a:rPr lang="en-US" altLang="ko-KR" sz="1800" dirty="0"/>
              <a:t>correlation </a:t>
            </a:r>
            <a:r>
              <a:rPr lang="ko-KR" altLang="en-US" sz="1800" dirty="0"/>
              <a:t>값을 기반으로 한 </a:t>
            </a:r>
            <a:r>
              <a:rPr lang="en-US" altLang="ko-KR" sz="1800" dirty="0"/>
              <a:t>clustering </a:t>
            </a:r>
          </a:p>
        </p:txBody>
      </p:sp>
      <p:sp>
        <p:nvSpPr>
          <p:cNvPr id="8" name="TextBox 7"/>
          <p:cNvSpPr txBox="1"/>
          <p:nvPr/>
        </p:nvSpPr>
        <p:spPr>
          <a:xfrm>
            <a:off x="5264273" y="3091118"/>
            <a:ext cx="6625532" cy="2630079"/>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en-US" altLang="ko-KR" sz="1600" dirty="0"/>
              <a:t>DEG </a:t>
            </a:r>
            <a:r>
              <a:rPr lang="ko-KR" altLang="en-US" sz="1600" dirty="0"/>
              <a:t>분석 </a:t>
            </a:r>
            <a:r>
              <a:rPr lang="en-US" altLang="ko-KR" sz="1600" dirty="0"/>
              <a:t>:</a:t>
            </a:r>
            <a:r>
              <a:rPr lang="ko-KR" altLang="en-US" sz="1600" dirty="0"/>
              <a:t> 실험 조건에 의해 발현이 달라지는 유전자를 찾는 과정</a:t>
            </a:r>
            <a:br>
              <a:rPr lang="en-US" altLang="ko-KR" sz="1600" dirty="0"/>
            </a:br>
            <a:r>
              <a:rPr lang="en-US" altLang="ko-KR" sz="1600" dirty="0"/>
              <a:t>-&gt;</a:t>
            </a:r>
            <a:r>
              <a:rPr lang="ko-KR" altLang="en-US" sz="1600" dirty="0"/>
              <a:t> 다른 유전자들의 발현은 유사함</a:t>
            </a:r>
            <a:br>
              <a:rPr lang="en-US" altLang="ko-KR" sz="1600" dirty="0"/>
            </a:br>
            <a:r>
              <a:rPr lang="en-US" altLang="ko-KR" sz="1600" dirty="0"/>
              <a:t>=&gt;</a:t>
            </a:r>
            <a:r>
              <a:rPr lang="ko-KR" altLang="en-US" sz="1600" dirty="0"/>
              <a:t> 높은 </a:t>
            </a:r>
            <a:r>
              <a:rPr lang="en-US" altLang="ko-KR" sz="1600" dirty="0"/>
              <a:t>correlation</a:t>
            </a:r>
            <a:r>
              <a:rPr lang="ko-KR" altLang="en-US" sz="1600" dirty="0"/>
              <a:t> 값이 나오는 것이 일반적임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en-US" altLang="ko-KR" sz="1600" dirty="0"/>
              <a:t>correlation</a:t>
            </a:r>
            <a:r>
              <a:rPr lang="ko-KR" altLang="en-US" sz="1600" dirty="0"/>
              <a:t>을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773BCCD-EB80-3047-A246-9A61B174ED8A}"/>
              </a:ext>
            </a:extLst>
          </p:cNvPr>
          <p:cNvSpPr/>
          <p:nvPr/>
        </p:nvSpPr>
        <p:spPr>
          <a:xfrm>
            <a:off x="186599" y="1359809"/>
            <a:ext cx="6016493" cy="465109"/>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365371"/>
            <a:ext cx="11671572" cy="5493899"/>
          </a:xfrm>
        </p:spPr>
        <p:txBody>
          <a:bodyPr>
            <a:normAutofit/>
          </a:bodyPr>
          <a:lstStyle/>
          <a:p>
            <a:pPr marL="0" indent="0">
              <a:lnSpc>
                <a:spcPct val="130000"/>
              </a:lnSpc>
              <a:buNone/>
            </a:pPr>
            <a:r>
              <a:rPr lang="en-US" altLang="ko-KR" sz="1800" b="1" dirty="0"/>
              <a:t>&gt;</a:t>
            </a:r>
            <a:r>
              <a:rPr lang="ko-KR" altLang="en-US" sz="1800" b="1" dirty="0"/>
              <a:t> </a:t>
            </a:r>
            <a:r>
              <a:rPr lang="en-US" altLang="ko-KR" sz="1800" b="1" dirty="0"/>
              <a:t>DEG </a:t>
            </a:r>
            <a:r>
              <a:rPr lang="en-US" altLang="ko-KR" sz="1800" dirty="0"/>
              <a:t>(Differentially Expressed Gene, </a:t>
            </a:r>
            <a:r>
              <a:rPr lang="ko-KR" altLang="en-US" sz="1800" dirty="0"/>
              <a:t>차등 발현 유전자</a:t>
            </a:r>
            <a:r>
              <a:rPr lang="en-US" altLang="ko-KR" sz="1800" dirty="0"/>
              <a:t>)</a:t>
            </a:r>
          </a:p>
          <a:p>
            <a:pPr marL="0" indent="0">
              <a:lnSpc>
                <a:spcPct val="130000"/>
              </a:lnSpc>
              <a:buNone/>
            </a:pPr>
            <a:r>
              <a:rPr lang="en-US" altLang="ko-KR" sz="1800" dirty="0"/>
              <a:t>- </a:t>
            </a:r>
            <a:r>
              <a:rPr lang="ko-KR" altLang="en-US" sz="1800" dirty="0"/>
              <a:t>실험 조건에 의해 그룹 간 차이를 보이는 유전자</a:t>
            </a:r>
            <a:endParaRPr lang="en-US" altLang="ko-KR" sz="1800" dirty="0"/>
          </a:p>
          <a:p>
            <a:pPr marL="0" indent="0">
              <a:lnSpc>
                <a:spcPct val="130000"/>
              </a:lnSpc>
              <a:buNone/>
            </a:pPr>
            <a:r>
              <a:rPr lang="en-US" altLang="ko-KR" sz="1800" dirty="0"/>
              <a:t>-</a:t>
            </a:r>
            <a:r>
              <a:rPr lang="ko-KR" altLang="en-US" sz="1800" dirty="0"/>
              <a:t>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err="1"/>
              <a:t>를</a:t>
            </a:r>
            <a:r>
              <a:rPr lang="ko-KR" altLang="en-US" sz="1800" dirty="0"/>
              <a:t> 이용 </a:t>
            </a:r>
            <a:r>
              <a:rPr lang="en-US" altLang="ko-KR" sz="1800" dirty="0"/>
              <a:t>DEG</a:t>
            </a:r>
            <a:r>
              <a:rPr lang="ko-KR" altLang="en-US" sz="1800" dirty="0" err="1"/>
              <a:t>를</a:t>
            </a:r>
            <a:r>
              <a:rPr lang="ko-KR" altLang="en-US" sz="1800" dirty="0"/>
              <a:t> </a:t>
            </a:r>
            <a:r>
              <a:rPr lang="ko-KR" altLang="en-US" sz="1800" dirty="0" err="1"/>
              <a:t>가려냄</a:t>
            </a:r>
            <a:endParaRPr lang="en-US" altLang="ko-KR" sz="1000" dirty="0"/>
          </a:p>
          <a:p>
            <a:pPr marL="0" indent="0">
              <a:lnSpc>
                <a:spcPct val="130000"/>
              </a:lnSpc>
              <a:buNone/>
            </a:pPr>
            <a:endParaRPr lang="en-US" altLang="ko-KR" sz="1800" dirty="0"/>
          </a:p>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en-US" altLang="ko-KR" sz="1800" dirty="0"/>
              <a:t>-</a:t>
            </a:r>
            <a:r>
              <a:rPr lang="ko-KR" altLang="en-US" sz="1800" dirty="0"/>
              <a:t> 두 그룹 간 유전자 </a:t>
            </a:r>
            <a:r>
              <a:rPr lang="ko-KR" altLang="en-US" sz="1800" dirty="0" err="1"/>
              <a:t>발현량</a:t>
            </a:r>
            <a:r>
              <a:rPr lang="ko-KR" altLang="en-US" sz="1800" dirty="0"/>
              <a:t> 차이를 계산한 값</a:t>
            </a:r>
            <a:endParaRPr lang="en-US" altLang="ko-KR" sz="1800" dirty="0"/>
          </a:p>
          <a:p>
            <a:pPr marL="0" indent="0">
              <a:lnSpc>
                <a:spcPct val="130000"/>
              </a:lnSpc>
              <a:buNone/>
            </a:pPr>
            <a:r>
              <a:rPr lang="en-US" altLang="ko-KR" sz="1800" dirty="0"/>
              <a:t>-</a:t>
            </a:r>
            <a:r>
              <a:rPr lang="ko-KR" altLang="en-US" sz="1800" dirty="0"/>
              <a:t>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r>
              <a:rPr lang="en-US" altLang="ko-KR" sz="1800" dirty="0"/>
              <a:t>ex) log2(FC) = </a:t>
            </a:r>
            <a:r>
              <a:rPr lang="en-US" altLang="ko-KR" sz="1800" b="1" dirty="0">
                <a:solidFill>
                  <a:srgbClr val="0070C0"/>
                </a:solidFill>
              </a:rPr>
              <a:t>-1</a:t>
            </a:r>
            <a:r>
              <a:rPr lang="en-US" altLang="ko-KR" sz="1800" dirty="0"/>
              <a:t> : </a:t>
            </a:r>
            <a:r>
              <a:rPr lang="ko-KR" altLang="en-US" sz="1800" dirty="0"/>
              <a:t>대조군 대비 </a:t>
            </a:r>
            <a:r>
              <a:rPr lang="ko-KR" altLang="en-US" sz="1800" dirty="0" err="1"/>
              <a:t>비교군에서</a:t>
            </a:r>
            <a:r>
              <a:rPr lang="ko-KR" altLang="en-US" sz="1800" dirty="0"/>
              <a:t> 유전자의 발현이 절반으로 감소했다</a:t>
            </a:r>
            <a:endParaRPr lang="en-US" altLang="ko-KR" sz="1800" dirty="0"/>
          </a:p>
          <a:p>
            <a:pPr marL="0" indent="0">
              <a:lnSpc>
                <a:spcPct val="130000"/>
              </a:lnSpc>
              <a:buNone/>
            </a:pPr>
            <a:r>
              <a:rPr lang="ko-KR" altLang="en-US" sz="1800" dirty="0"/>
              <a:t>     </a:t>
            </a:r>
            <a:r>
              <a:rPr lang="en-US" altLang="ko-KR" sz="1800" dirty="0"/>
              <a:t>log2(FC) = </a:t>
            </a:r>
            <a:r>
              <a:rPr lang="en-US" altLang="ko-KR" sz="1800" b="1" dirty="0">
                <a:solidFill>
                  <a:srgbClr val="FF0000"/>
                </a:solidFill>
              </a:rPr>
              <a:t>1</a:t>
            </a:r>
            <a:r>
              <a:rPr lang="en-US" altLang="ko-KR" sz="1800" dirty="0"/>
              <a:t> : </a:t>
            </a:r>
            <a:r>
              <a:rPr lang="ko-KR" altLang="en-US" sz="1800" dirty="0"/>
              <a:t>대조군 대비 </a:t>
            </a:r>
            <a:r>
              <a:rPr lang="ko-KR" altLang="en-US" sz="1800" dirty="0" err="1"/>
              <a:t>비교군에서</a:t>
            </a:r>
            <a:r>
              <a:rPr lang="ko-KR" altLang="en-US" sz="1800" dirty="0"/>
              <a:t> 유전자의 발현이 두 배로 증가했다</a:t>
            </a:r>
            <a:endParaRPr lang="en-US" altLang="ko-KR" sz="1800" dirty="0"/>
          </a:p>
          <a:p>
            <a:pPr marL="0" indent="0">
              <a:lnSpc>
                <a:spcPct val="130000"/>
              </a:lnSpc>
              <a:buNone/>
            </a:pPr>
            <a:endParaRPr lang="en-US" altLang="ko-KR" sz="1800" dirty="0"/>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81430"/>
            <a:ext cx="11671572" cy="5300383"/>
          </a:xfrm>
        </p:spPr>
        <p:txBody>
          <a:bodyPr>
            <a:normAutofit/>
          </a:bodyPr>
          <a:lstStyle/>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그룹 간 유전자 발현의 차이가 유의한 지 확인하기 위해 통계적 가설검정을 진행</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a:sym typeface="Wingdings" panose="05000000000000000000" pitchFamily="2" charset="2"/>
              </a:rPr>
              <a:t> </a:t>
            </a:r>
            <a:r>
              <a:rPr lang="ko-KR" altLang="en-US" sz="1800" dirty="0" err="1">
                <a:sym typeface="Wingdings" panose="05000000000000000000" pitchFamily="2" charset="2"/>
              </a:rPr>
              <a:t>귀무가설이</a:t>
            </a:r>
            <a:r>
              <a:rPr lang="ko-KR" altLang="en-US" sz="1800" dirty="0">
                <a:sym typeface="Wingdings" panose="05000000000000000000" pitchFamily="2" charset="2"/>
              </a:rPr>
              <a:t> 참일 때</a:t>
            </a:r>
            <a:r>
              <a:rPr lang="en-US" altLang="ko-KR" sz="1800" dirty="0">
                <a:sym typeface="Wingdings" panose="05000000000000000000" pitchFamily="2" charset="2"/>
              </a:rPr>
              <a:t>,</a:t>
            </a:r>
            <a:r>
              <a:rPr lang="ko-KR" altLang="en-US" sz="1800" dirty="0">
                <a:sym typeface="Wingdings" panose="05000000000000000000" pitchFamily="2" charset="2"/>
              </a:rPr>
              <a:t> 그와 같거나 그보다 더 희귀한 일이 일어날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err="1">
                <a:sym typeface="Wingdings" panose="05000000000000000000" pitchFamily="2" charset="2"/>
              </a:rPr>
              <a:t>귀무가설</a:t>
            </a:r>
            <a:r>
              <a:rPr lang="en-US" altLang="ko-KR" sz="1800" dirty="0">
                <a:sym typeface="Wingdings" panose="05000000000000000000" pitchFamily="2" charset="2"/>
              </a:rPr>
              <a:t>(H0)</a:t>
            </a:r>
            <a:r>
              <a:rPr lang="ko-KR" altLang="en-US" sz="1800" dirty="0">
                <a:sym typeface="Wingdings" panose="05000000000000000000" pitchFamily="2" charset="2"/>
              </a:rPr>
              <a:t> </a:t>
            </a:r>
            <a:r>
              <a:rPr lang="en-US" altLang="ko-KR" sz="1800" dirty="0">
                <a:sym typeface="Wingdings" panose="05000000000000000000" pitchFamily="2" charset="2"/>
              </a:rPr>
              <a:t>:</a:t>
            </a:r>
            <a:r>
              <a:rPr lang="ko-KR" altLang="en-US" sz="1800" dirty="0">
                <a:sym typeface="Wingdings" panose="05000000000000000000" pitchFamily="2" charset="2"/>
              </a:rPr>
              <a:t> 한 유전자의 발현은 그룹 간에 차이가 없다</a:t>
            </a:r>
            <a:r>
              <a:rPr lang="en-US" altLang="ko-KR" sz="1800" dirty="0">
                <a:sym typeface="Wingdings" panose="05000000000000000000" pitchFamily="2" charset="2"/>
              </a:rPr>
              <a:t>)</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u="sng" dirty="0"/>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75097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grpSp>
        <p:nvGrpSpPr>
          <p:cNvPr id="5" name="그룹 4">
            <a:extLst>
              <a:ext uri="{FF2B5EF4-FFF2-40B4-BE49-F238E27FC236}">
                <a16:creationId xmlns:a16="http://schemas.microsoft.com/office/drawing/2014/main" id="{1B0532F8-37D1-3045-BD3B-5B18652F305E}"/>
              </a:ext>
            </a:extLst>
          </p:cNvPr>
          <p:cNvGrpSpPr/>
          <p:nvPr/>
        </p:nvGrpSpPr>
        <p:grpSpPr>
          <a:xfrm>
            <a:off x="1812267" y="3988807"/>
            <a:ext cx="8015705" cy="958662"/>
            <a:chOff x="2168995" y="6007814"/>
            <a:chExt cx="8015705" cy="958662"/>
          </a:xfrm>
        </p:grpSpPr>
        <p:sp>
          <p:nvSpPr>
            <p:cNvPr id="7" name="TextBox 6">
              <a:extLst>
                <a:ext uri="{FF2B5EF4-FFF2-40B4-BE49-F238E27FC236}">
                  <a16:creationId xmlns:a16="http://schemas.microsoft.com/office/drawing/2014/main" id="{226B0867-5515-EE40-96F0-4B01059F339F}"/>
                </a:ext>
              </a:extLst>
            </p:cNvPr>
            <p:cNvSpPr txBox="1"/>
            <p:nvPr/>
          </p:nvSpPr>
          <p:spPr>
            <a:xfrm>
              <a:off x="3573082" y="6009419"/>
              <a:ext cx="6611618" cy="957057"/>
            </a:xfrm>
            <a:prstGeom prst="rect">
              <a:avLst/>
            </a:prstGeom>
            <a:noFill/>
          </p:spPr>
          <p:txBody>
            <a:bodyPr wrap="none" rtlCol="0">
              <a:spAutoFit/>
            </a:bodyPr>
            <a:lstStyle/>
            <a:p>
              <a:pPr>
                <a:lnSpc>
                  <a:spcPct val="120000"/>
                </a:lnSpc>
              </a:pPr>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pPr>
                <a:lnSpc>
                  <a:spcPct val="120000"/>
                </a:lnSpc>
              </a:pPr>
              <a:r>
                <a:rPr lang="en-US" altLang="ko-KR" sz="1600" dirty="0">
                  <a:solidFill>
                    <a:srgbClr val="FF0000"/>
                  </a:solidFill>
                </a:rPr>
                <a:t>Cdc45</a:t>
              </a:r>
              <a:r>
                <a:rPr lang="ko-KR" altLang="en-US" sz="1600" dirty="0"/>
                <a:t>은</a:t>
              </a:r>
              <a:r>
                <a:rPr lang="ko-KR" altLang="en-US" sz="1600" dirty="0">
                  <a:solidFill>
                    <a:schemeClr val="tx1"/>
                  </a:solidFill>
                </a:rPr>
                <a:t> </a:t>
              </a:r>
              <a:r>
                <a:rPr lang="ko-KR" altLang="en-US" sz="1600" dirty="0"/>
                <a:t>대조</a:t>
              </a:r>
              <a:r>
                <a:rPr lang="ko-KR" altLang="en-US" sz="1600" dirty="0">
                  <a:solidFill>
                    <a:schemeClr val="tx1"/>
                  </a:solidFill>
                </a:rPr>
                <a:t>군 대비 </a:t>
              </a:r>
              <a:r>
                <a:rPr lang="ko-KR" altLang="en-US" sz="1600" dirty="0" err="1"/>
                <a:t>비교</a:t>
              </a:r>
              <a:r>
                <a:rPr lang="ko-KR" altLang="en-US" sz="1600" dirty="0" err="1">
                  <a:solidFill>
                    <a:schemeClr val="tx1"/>
                  </a:solidFill>
                </a:rPr>
                <a:t>군에서</a:t>
              </a:r>
              <a:r>
                <a:rPr lang="ko-KR" altLang="en-US" sz="1600" dirty="0">
                  <a:solidFill>
                    <a:schemeClr val="tx1"/>
                  </a:solidFill>
                </a:rPr>
                <a:t> 절반 이하로 발현되고 있고</a:t>
              </a:r>
              <a:r>
                <a:rPr lang="en-US" altLang="ko-KR" sz="1600" dirty="0">
                  <a:solidFill>
                    <a:schemeClr val="tx1"/>
                  </a:solidFill>
                </a:rPr>
                <a:t>, </a:t>
              </a:r>
            </a:p>
            <a:p>
              <a:pPr>
                <a:lnSpc>
                  <a:spcPct val="120000"/>
                </a:lnSpc>
              </a:pPr>
              <a:r>
                <a:rPr lang="en-US" altLang="ko-KR" sz="1600" dirty="0">
                  <a:solidFill>
                    <a:schemeClr val="accent5"/>
                  </a:solidFill>
                </a:rPr>
                <a:t>Serpinf1</a:t>
              </a:r>
              <a:r>
                <a:rPr lang="ko-KR" altLang="en-US" sz="1600" dirty="0"/>
                <a:t>은 대조</a:t>
              </a:r>
              <a:r>
                <a:rPr lang="ko-KR" altLang="en-US" sz="1600" dirty="0">
                  <a:solidFill>
                    <a:schemeClr val="tx1"/>
                  </a:solidFill>
                </a:rPr>
                <a:t>군 대비 </a:t>
              </a:r>
              <a:r>
                <a:rPr lang="ko-KR" altLang="en-US" sz="1600" dirty="0" err="1"/>
                <a:t>비교</a:t>
              </a:r>
              <a:r>
                <a:rPr lang="ko-KR" altLang="en-US" sz="1600" dirty="0" err="1">
                  <a:solidFill>
                    <a:schemeClr val="tx1"/>
                  </a:solidFill>
                </a:rPr>
                <a:t>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a:t>
              </a:r>
              <a:r>
                <a:rPr lang="ko-KR" altLang="en-US" sz="1600" dirty="0"/>
                <a:t>발현되고 있다</a:t>
              </a:r>
              <a:r>
                <a:rPr lang="en-US" altLang="ko-KR" sz="1600" dirty="0">
                  <a:solidFill>
                    <a:schemeClr val="tx1"/>
                  </a:solidFill>
                </a:rPr>
                <a:t>.</a:t>
              </a:r>
            </a:p>
          </p:txBody>
        </p:sp>
        <p:sp>
          <p:nvSpPr>
            <p:cNvPr id="8" name="TextBox 7">
              <a:extLst>
                <a:ext uri="{FF2B5EF4-FFF2-40B4-BE49-F238E27FC236}">
                  <a16:creationId xmlns:a16="http://schemas.microsoft.com/office/drawing/2014/main" id="{C88418DA-D123-184E-B061-49F5CDE4B770}"/>
                </a:ext>
              </a:extLst>
            </p:cNvPr>
            <p:cNvSpPr txBox="1"/>
            <p:nvPr/>
          </p:nvSpPr>
          <p:spPr>
            <a:xfrm>
              <a:off x="2168995" y="6007814"/>
              <a:ext cx="1814633" cy="358688"/>
            </a:xfrm>
            <a:prstGeom prst="rect">
              <a:avLst/>
            </a:prstGeom>
            <a:noFill/>
          </p:spPr>
          <p:txBody>
            <a:bodyPr wrap="square" rtlCol="0">
              <a:spAutoFit/>
            </a:bodyPr>
            <a:lstStyle/>
            <a:p>
              <a:pPr>
                <a:lnSpc>
                  <a:spcPct val="120000"/>
                </a:lnSpc>
              </a:pPr>
              <a:r>
                <a:rPr lang="ko-KR" altLang="en-US" sz="1600" b="1" dirty="0"/>
                <a:t>결과 해석 </a:t>
              </a:r>
              <a:r>
                <a:rPr lang="en-US" altLang="ko-KR" sz="1600" b="1" dirty="0"/>
                <a:t>]</a:t>
              </a:r>
              <a:endParaRPr lang="en-US" altLang="ko-KR" sz="1600" dirty="0"/>
            </a:p>
          </p:txBody>
        </p:sp>
      </p:grpSp>
      <p:grpSp>
        <p:nvGrpSpPr>
          <p:cNvPr id="9" name="그룹 8">
            <a:extLst>
              <a:ext uri="{FF2B5EF4-FFF2-40B4-BE49-F238E27FC236}">
                <a16:creationId xmlns:a16="http://schemas.microsoft.com/office/drawing/2014/main" id="{262F8B75-34D9-D948-91E7-10877B2E6C95}"/>
              </a:ext>
            </a:extLst>
          </p:cNvPr>
          <p:cNvGrpSpPr/>
          <p:nvPr/>
        </p:nvGrpSpPr>
        <p:grpSpPr>
          <a:xfrm>
            <a:off x="186599" y="1902345"/>
            <a:ext cx="11729154" cy="1684369"/>
            <a:chOff x="186599" y="3576030"/>
            <a:chExt cx="11729154" cy="1684369"/>
          </a:xfrm>
        </p:grpSpPr>
        <p:pic>
          <p:nvPicPr>
            <p:cNvPr id="10" name="그림 9">
              <a:extLst>
                <a:ext uri="{FF2B5EF4-FFF2-40B4-BE49-F238E27FC236}">
                  <a16:creationId xmlns:a16="http://schemas.microsoft.com/office/drawing/2014/main" id="{52C09933-1EBE-D446-9A04-5100CC1F2987}"/>
                </a:ext>
              </a:extLst>
            </p:cNvPr>
            <p:cNvPicPr>
              <a:picLocks noChangeAspect="1"/>
            </p:cNvPicPr>
            <p:nvPr/>
          </p:nvPicPr>
          <p:blipFill rotWithShape="1">
            <a:blip r:embed="rId3"/>
            <a:srcRect b="43379"/>
            <a:stretch/>
          </p:blipFill>
          <p:spPr>
            <a:xfrm>
              <a:off x="186599" y="3576030"/>
              <a:ext cx="11729154" cy="1684369"/>
            </a:xfrm>
            <a:prstGeom prst="rect">
              <a:avLst/>
            </a:prstGeom>
          </p:spPr>
        </p:pic>
        <p:sp>
          <p:nvSpPr>
            <p:cNvPr id="11" name="직사각형 10">
              <a:extLst>
                <a:ext uri="{FF2B5EF4-FFF2-40B4-BE49-F238E27FC236}">
                  <a16:creationId xmlns:a16="http://schemas.microsoft.com/office/drawing/2014/main" id="{5E6397B8-4739-AC44-B809-08E8D153E5FF}"/>
                </a:ext>
              </a:extLst>
            </p:cNvPr>
            <p:cNvSpPr/>
            <p:nvPr/>
          </p:nvSpPr>
          <p:spPr>
            <a:xfrm>
              <a:off x="1964687" y="3791961"/>
              <a:ext cx="1552954"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28ABDFD-EB1B-2649-882D-AE6F0D9309C3}"/>
                </a:ext>
              </a:extLst>
            </p:cNvPr>
            <p:cNvSpPr/>
            <p:nvPr/>
          </p:nvSpPr>
          <p:spPr>
            <a:xfrm>
              <a:off x="6182015" y="3791960"/>
              <a:ext cx="918581"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00DDB19-C502-1A4B-B705-01B6519CFBA3}"/>
                </a:ext>
              </a:extLst>
            </p:cNvPr>
            <p:cNvSpPr/>
            <p:nvPr/>
          </p:nvSpPr>
          <p:spPr>
            <a:xfrm>
              <a:off x="7743339" y="3805023"/>
              <a:ext cx="635552"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DB8CB13D-7755-A944-BCA3-3239D96F8963}"/>
              </a:ext>
            </a:extLst>
          </p:cNvPr>
          <p:cNvSpPr txBox="1"/>
          <p:nvPr/>
        </p:nvSpPr>
        <p:spPr>
          <a:xfrm>
            <a:off x="129017" y="1500252"/>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5" name="직사각형 14">
            <a:extLst>
              <a:ext uri="{FF2B5EF4-FFF2-40B4-BE49-F238E27FC236}">
                <a16:creationId xmlns:a16="http://schemas.microsoft.com/office/drawing/2014/main" id="{E8BCDD1E-44EA-234B-8C89-67606B25E57D}"/>
              </a:ext>
            </a:extLst>
          </p:cNvPr>
          <p:cNvSpPr/>
          <p:nvPr/>
        </p:nvSpPr>
        <p:spPr>
          <a:xfrm>
            <a:off x="186599" y="2522355"/>
            <a:ext cx="11729154" cy="235670"/>
          </a:xfrm>
          <a:prstGeom prst="rect">
            <a:avLst/>
          </a:prstGeom>
          <a:solidFill>
            <a:srgbClr val="FF0000">
              <a:alpha val="2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138559B-94EE-9F41-9E0C-B995FD289060}"/>
              </a:ext>
            </a:extLst>
          </p:cNvPr>
          <p:cNvSpPr/>
          <p:nvPr/>
        </p:nvSpPr>
        <p:spPr>
          <a:xfrm>
            <a:off x="186599" y="2962148"/>
            <a:ext cx="11729154" cy="235670"/>
          </a:xfrm>
          <a:prstGeom prst="rect">
            <a:avLst/>
          </a:prstGeom>
          <a:solidFill>
            <a:schemeClr val="accent5">
              <a:alpha val="2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229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030719"/>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6907389" y="1794910"/>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6897931" y="301099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57826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556050"/>
            <a:ext cx="5103456" cy="2810674"/>
          </a:xfrm>
          <a:prstGeom prst="rect">
            <a:avLst/>
          </a:prstGeom>
          <a:ln w="19050">
            <a:solidFill>
              <a:srgbClr val="002060"/>
            </a:solidFill>
          </a:ln>
          <a:effectLst>
            <a:outerShdw blurRad="50800" dist="38100" dir="2700000" algn="tl" rotWithShape="0">
              <a:prstClr val="black">
                <a:alpha val="40000"/>
              </a:prstClr>
            </a:outerShdw>
          </a:effectLst>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538422" y="1561682"/>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539854" y="2591181"/>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543422" y="3939006"/>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6907389" y="3936753"/>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22526" y="2383871"/>
            <a:ext cx="10515600" cy="3171184"/>
          </a:xfrm>
        </p:spPr>
        <p:txBody>
          <a:bodyPr>
            <a:normAutofit/>
          </a:bodyPr>
          <a:lstStyle/>
          <a:p>
            <a:pPr>
              <a:lnSpc>
                <a:spcPct val="130000"/>
              </a:lnSpc>
            </a:pPr>
            <a:r>
              <a:rPr lang="ko-KR" altLang="en-US" sz="1600" dirty="0"/>
              <a:t>앞서 만든 </a:t>
            </a:r>
            <a:r>
              <a:rPr lang="en-US" altLang="ko-KR" sz="1600" dirty="0"/>
              <a:t>Gene expression </a:t>
            </a:r>
            <a:r>
              <a:rPr lang="ko-KR" altLang="en-US" sz="1600" dirty="0"/>
              <a:t>데이터를 </a:t>
            </a:r>
            <a:r>
              <a:rPr lang="en-US" altLang="ko-KR" sz="1600" dirty="0" err="1"/>
              <a:t>cts</a:t>
            </a:r>
            <a:r>
              <a:rPr lang="ko-KR" altLang="en-US" sz="1600" dirty="0"/>
              <a:t> 변수에 불러옵니다</a:t>
            </a:r>
            <a:r>
              <a:rPr lang="en-US" altLang="ko-KR" sz="16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372723" y="2948885"/>
            <a:ext cx="999165"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383590" y="1406408"/>
            <a:ext cx="6655981" cy="932129"/>
          </a:xfrm>
          <a:prstGeom prst="rect">
            <a:avLst/>
          </a:prstGeom>
          <a:ln>
            <a:solidFill>
              <a:srgbClr val="002060"/>
            </a:solidFill>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397438" y="3416644"/>
            <a:ext cx="9413828" cy="2679650"/>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7705" y="2382720"/>
            <a:ext cx="10515600" cy="3162388"/>
          </a:xfrm>
        </p:spPr>
        <p:txBody>
          <a:bodyPr>
            <a:normAutofit/>
          </a:bodyPr>
          <a:lstStyle/>
          <a:p>
            <a:pPr>
              <a:lnSpc>
                <a:spcPct val="130000"/>
              </a:lnSpc>
            </a:pPr>
            <a:r>
              <a:rPr lang="en-US" altLang="ko-KR" sz="1800" dirty="0"/>
              <a:t>counts </a:t>
            </a:r>
            <a:r>
              <a:rPr lang="ko-KR" altLang="en-US" sz="1800" dirty="0"/>
              <a:t>변수에 </a:t>
            </a:r>
            <a:r>
              <a:rPr lang="en-US" altLang="ko-KR" sz="1800" dirty="0"/>
              <a:t>expression </a:t>
            </a:r>
            <a:r>
              <a:rPr lang="ko-KR" altLang="en-US" sz="1800" dirty="0"/>
              <a:t>정보만 넣습니다</a:t>
            </a:r>
            <a:r>
              <a:rPr lang="en-US" altLang="ko-KR" sz="18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4949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543696" y="1299661"/>
            <a:ext cx="5190165" cy="971019"/>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543696" y="3304409"/>
            <a:ext cx="8303741" cy="33237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614080" y="2570205"/>
            <a:ext cx="10088118" cy="2984849"/>
          </a:xfrm>
        </p:spPr>
        <p:txBody>
          <a:bodyPr>
            <a:normAutofit/>
          </a:bodyPr>
          <a:lstStyle/>
          <a:p>
            <a:pPr>
              <a:lnSpc>
                <a:spcPct val="130000"/>
              </a:lnSpc>
            </a:pPr>
            <a:r>
              <a:rPr lang="ko-KR" altLang="en-US" sz="1800" dirty="0"/>
              <a:t>유전자 정보를 </a:t>
            </a:r>
            <a:r>
              <a:rPr lang="en-US" altLang="ko-KR" sz="1800" dirty="0" err="1"/>
              <a:t>featuredata</a:t>
            </a:r>
            <a:r>
              <a:rPr lang="en-US" altLang="ko-KR" sz="1800" dirty="0"/>
              <a:t> </a:t>
            </a:r>
            <a:r>
              <a:rPr lang="ko-KR" altLang="en-US" sz="1800" dirty="0"/>
              <a:t>변수에 넣어줍니다</a:t>
            </a:r>
            <a:r>
              <a:rPr lang="en-US" altLang="ko-KR" sz="1800" dirty="0"/>
              <a:t>.</a:t>
            </a:r>
            <a:r>
              <a:rPr lang="ko-KR" altLang="en-US" sz="1800" dirty="0"/>
              <a:t> </a:t>
            </a: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546462" y="328841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614080" y="1361500"/>
            <a:ext cx="6304590" cy="113738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26437" y="3761197"/>
            <a:ext cx="4048690" cy="202910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34883" y="2950949"/>
            <a:ext cx="10515600" cy="2418753"/>
          </a:xfrm>
        </p:spPr>
        <p:txBody>
          <a:bodyPr>
            <a:normAutofit/>
          </a:bodyPr>
          <a:lstStyle/>
          <a:p>
            <a:pPr>
              <a:lnSpc>
                <a:spcPct val="130000"/>
              </a:lnSpc>
            </a:pPr>
            <a:r>
              <a:rPr lang="ko-KR" altLang="en-US" sz="1800" dirty="0"/>
              <a:t>샘플 정보를 불러옵니다</a:t>
            </a:r>
            <a:r>
              <a:rPr lang="en-US" altLang="ko-KR" sz="1800" dirty="0"/>
              <a:t>.</a:t>
            </a:r>
          </a:p>
          <a:p>
            <a:pPr marL="0" indent="0">
              <a:lnSpc>
                <a:spcPct val="130000"/>
              </a:lnSpc>
              <a:buNone/>
            </a:pP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459963" y="380692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6" y="1701134"/>
            <a:ext cx="8177410" cy="1154858"/>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59963" y="4295912"/>
            <a:ext cx="9466890" cy="1634627"/>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테이블이(가) 표시된 사진&#10;&#10;자동 생성된 설명">
            <a:extLst>
              <a:ext uri="{FF2B5EF4-FFF2-40B4-BE49-F238E27FC236}">
                <a16:creationId xmlns:a16="http://schemas.microsoft.com/office/drawing/2014/main" id="{1063863F-0C63-7E49-A058-9FBEF0E7A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99" y="4587948"/>
            <a:ext cx="9841522" cy="121858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3840199"/>
            <a:ext cx="10515600" cy="1346556"/>
          </a:xfrm>
        </p:spPr>
        <p:txBody>
          <a:bodyPr>
            <a:normAutofit/>
          </a:bodyPr>
          <a:lstStyle/>
          <a:p>
            <a:pPr>
              <a:lnSpc>
                <a:spcPct val="130000"/>
              </a:lnSpc>
            </a:pPr>
            <a:r>
              <a:rPr lang="ko-KR" altLang="en-US" sz="1600" b="1" dirty="0"/>
              <a:t>샘플 이름을 샘플 정보의 이름과 일치시켜줍니다</a:t>
            </a:r>
            <a:r>
              <a:rPr lang="en-US" altLang="ko-KR" sz="1600" b="1" dirty="0"/>
              <a:t>.</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4"/>
          <a:stretch>
            <a:fillRect/>
          </a:stretch>
        </p:blipFill>
        <p:spPr>
          <a:xfrm>
            <a:off x="333053" y="1175319"/>
            <a:ext cx="4434907" cy="71471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5"/>
          <a:srcRect l="-1" t="-820" r="64" b="820"/>
          <a:stretch/>
        </p:blipFill>
        <p:spPr>
          <a:xfrm>
            <a:off x="410536" y="1796689"/>
            <a:ext cx="9252448" cy="1720790"/>
          </a:xfrm>
          <a:prstGeom prst="rect">
            <a:avLst/>
          </a:prstGeom>
          <a:ln>
            <a:solidFill>
              <a:srgbClr val="002060"/>
            </a:solidFill>
          </a:ln>
          <a:effectLst>
            <a:outerShdw blurRad="50800" dist="38100" dir="2700000" algn="tl" rotWithShape="0">
              <a:prstClr val="black">
                <a:alpha val="40000"/>
              </a:prstClr>
            </a:outerShdw>
          </a:effectLst>
        </p:spPr>
      </p:pic>
      <p:sp>
        <p:nvSpPr>
          <p:cNvPr id="3" name="직사각형 2">
            <a:extLst>
              <a:ext uri="{FF2B5EF4-FFF2-40B4-BE49-F238E27FC236}">
                <a16:creationId xmlns:a16="http://schemas.microsoft.com/office/drawing/2014/main" id="{E21833C3-771D-47CA-8970-A86B019B7427}"/>
              </a:ext>
            </a:extLst>
          </p:cNvPr>
          <p:cNvSpPr/>
          <p:nvPr/>
        </p:nvSpPr>
        <p:spPr>
          <a:xfrm>
            <a:off x="333053" y="2016125"/>
            <a:ext cx="1371922" cy="160817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270835" y="4583326"/>
            <a:ext cx="9757286" cy="145492"/>
          </a:xfrm>
          <a:prstGeom prst="rect">
            <a:avLst/>
          </a:prstGeom>
          <a:solidFill>
            <a:schemeClr val="bg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270835" y="5186930"/>
            <a:ext cx="3640765"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755899"/>
            <a:ext cx="9935301" cy="2799155"/>
          </a:xfrm>
        </p:spPr>
        <p:txBody>
          <a:bodyPr>
            <a:normAutofit/>
          </a:bodyPr>
          <a:lstStyle/>
          <a:p>
            <a:pPr>
              <a:lnSpc>
                <a:spcPct val="130000"/>
              </a:lnSpc>
            </a:pPr>
            <a:r>
              <a:rPr lang="ko-KR" altLang="en-US" sz="1600" b="1" dirty="0"/>
              <a:t>샘플 정보의 데이터를 </a:t>
            </a:r>
            <a:r>
              <a:rPr lang="en-US" altLang="ko-KR" sz="1600" b="1" dirty="0"/>
              <a:t>character </a:t>
            </a:r>
            <a:r>
              <a:rPr lang="ko-KR" altLang="en-US" sz="1600" b="1" dirty="0"/>
              <a:t>에서 </a:t>
            </a:r>
            <a:r>
              <a:rPr lang="en-US" altLang="ko-KR" sz="1600" b="1" dirty="0"/>
              <a:t>categorical </a:t>
            </a:r>
            <a:r>
              <a:rPr lang="ko-KR" altLang="en-US" sz="1600" b="1" dirty="0"/>
              <a:t>변수로 만들어줍니다</a:t>
            </a:r>
            <a:r>
              <a:rPr lang="en-US" altLang="ko-KR" sz="1600" b="1" dirty="0"/>
              <a:t>.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27304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224793"/>
            <a:ext cx="5194869" cy="1385793"/>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808925"/>
            <a:ext cx="9362115" cy="1008360"/>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5" y="5479747"/>
            <a:ext cx="9283066" cy="985045"/>
          </a:xfrm>
          <a:prstGeom prst="rect">
            <a:avLst/>
          </a:prstGeom>
          <a:ln>
            <a:solidFill>
              <a:srgbClr val="002060"/>
            </a:solidFill>
          </a:ln>
          <a:effectLst>
            <a:outerShdw blurRad="50800" dist="38100" dir="2700000" algn="tl" rotWithShape="0">
              <a:prstClr val="black">
                <a:alpha val="40000"/>
              </a:prstClr>
            </a:outerShdw>
          </a:effectLst>
        </p:spPr>
      </p:pic>
      <p:sp>
        <p:nvSpPr>
          <p:cNvPr id="13" name="화살표: 아래쪽 12">
            <a:extLst>
              <a:ext uri="{FF2B5EF4-FFF2-40B4-BE49-F238E27FC236}">
                <a16:creationId xmlns:a16="http://schemas.microsoft.com/office/drawing/2014/main" id="{0213FABC-6366-4759-AA4E-24CB3954A89A}"/>
              </a:ext>
            </a:extLst>
          </p:cNvPr>
          <p:cNvSpPr/>
          <p:nvPr/>
        </p:nvSpPr>
        <p:spPr>
          <a:xfrm>
            <a:off x="4671910" y="4944534"/>
            <a:ext cx="760316"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3204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3201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3142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6568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6696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6696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131746" y="397076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3157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6568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6568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3174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6727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50099" y="3155879"/>
            <a:ext cx="7839801" cy="444771"/>
          </a:xfrm>
        </p:spPr>
        <p:txBody>
          <a:bodyPr>
            <a:normAutofit/>
          </a:bodyPr>
          <a:lstStyle/>
          <a:p>
            <a:pPr>
              <a:lnSpc>
                <a:spcPct val="130000"/>
              </a:lnSpc>
            </a:pPr>
            <a:r>
              <a:rPr lang="en-US" altLang="ko-KR" sz="1600" dirty="0" err="1"/>
              <a:t>DESeq</a:t>
            </a:r>
            <a:r>
              <a:rPr lang="en-US" altLang="ko-KR" sz="1600" dirty="0"/>
              <a:t> </a:t>
            </a:r>
            <a:r>
              <a:rPr lang="ko-KR" altLang="en-US" sz="1600" dirty="0"/>
              <a:t>함수가 이해할 수 있는 형태로 데이터를 변환시켜줍니다</a:t>
            </a:r>
            <a:r>
              <a:rPr lang="en-US" altLang="ko-KR" sz="16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529818"/>
            <a:ext cx="9756721" cy="1383818"/>
          </a:xfrm>
          <a:prstGeom prst="rect">
            <a:avLst/>
          </a:prstGeom>
          <a:ln>
            <a:solidFill>
              <a:srgbClr val="002060"/>
            </a:solidFill>
          </a:ln>
          <a:effectLst>
            <a:outerShdw blurRad="50800" dist="38100" dir="2700000" algn="tl" rotWithShape="0">
              <a:prstClr val="black">
                <a:alpha val="40000"/>
              </a:prstClr>
            </a:outerShdw>
          </a:effectLst>
        </p:spPr>
      </p:pic>
      <p:sp>
        <p:nvSpPr>
          <p:cNvPr id="42" name="TextBox 41">
            <a:extLst>
              <a:ext uri="{FF2B5EF4-FFF2-40B4-BE49-F238E27FC236}">
                <a16:creationId xmlns:a16="http://schemas.microsoft.com/office/drawing/2014/main" id="{7935DA58-D2D2-44DE-B56B-7166E944846B}"/>
              </a:ext>
            </a:extLst>
          </p:cNvPr>
          <p:cNvSpPr txBox="1"/>
          <p:nvPr/>
        </p:nvSpPr>
        <p:spPr>
          <a:xfrm>
            <a:off x="292154" y="383325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37080"/>
            <a:ext cx="10118670" cy="1256436"/>
          </a:xfrm>
          <a:prstGeom prst="rect">
            <a:avLst/>
          </a:prstGeom>
          <a:ln>
            <a:solidFill>
              <a:srgbClr val="002060"/>
            </a:solidFill>
          </a:ln>
          <a:effectLst>
            <a:outerShdw blurRad="50800" dist="38100" dir="2700000" algn="tl" rotWithShape="0">
              <a:prstClr val="black">
                <a:alpha val="40000"/>
              </a:prstClr>
            </a:outerShdw>
          </a:effectLst>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0599" y="2493236"/>
            <a:ext cx="9122501" cy="551721"/>
          </a:xfrm>
        </p:spPr>
        <p:txBody>
          <a:bodyPr>
            <a:normAutofit/>
          </a:bodyPr>
          <a:lstStyle/>
          <a:p>
            <a:pPr>
              <a:lnSpc>
                <a:spcPct val="130000"/>
              </a:lnSpc>
            </a:pPr>
            <a:r>
              <a:rPr lang="en-US" altLang="ko-KR" sz="1600" dirty="0" err="1"/>
              <a:t>DESeq</a:t>
            </a:r>
            <a:r>
              <a:rPr lang="en-US" altLang="ko-KR" sz="1600" dirty="0"/>
              <a:t> </a:t>
            </a:r>
            <a:r>
              <a:rPr lang="ko-KR" altLang="en-US" sz="1600" dirty="0"/>
              <a:t>함수를 이용하여 </a:t>
            </a:r>
            <a:r>
              <a:rPr lang="en-US" altLang="ko-KR" sz="1600" dirty="0"/>
              <a:t>normalization </a:t>
            </a:r>
            <a:r>
              <a:rPr lang="ko-KR" altLang="en-US" sz="1600" dirty="0"/>
              <a:t>및 </a:t>
            </a:r>
            <a:r>
              <a:rPr lang="en-US" altLang="ko-KR" sz="1600" dirty="0"/>
              <a:t>batch effect removal </a:t>
            </a:r>
            <a:r>
              <a:rPr lang="ko-KR" altLang="en-US" sz="1600" dirty="0"/>
              <a:t>을 진행합니다</a:t>
            </a:r>
            <a:r>
              <a:rPr lang="en-US" altLang="ko-KR" sz="16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480516" y="1559850"/>
            <a:ext cx="2117671" cy="395416"/>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569416" y="3873556"/>
            <a:ext cx="3934567" cy="1803344"/>
          </a:xfrm>
          <a:prstGeom prst="rect">
            <a:avLst/>
          </a:prstGeom>
          <a:ln>
            <a:solidFill>
              <a:srgbClr val="002060"/>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C815076C-9994-48AF-9645-B8E337D79A94}"/>
              </a:ext>
            </a:extLst>
          </p:cNvPr>
          <p:cNvSpPr txBox="1"/>
          <p:nvPr/>
        </p:nvSpPr>
        <p:spPr>
          <a:xfrm>
            <a:off x="480516" y="343207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480516" y="1978334"/>
            <a:ext cx="5885359" cy="389882"/>
          </a:xfrm>
          <a:prstGeom prst="rect">
            <a:avLst/>
          </a:prstGeom>
          <a:ln>
            <a:solidFill>
              <a:srgbClr val="002060"/>
            </a:solidFill>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2326668"/>
            <a:ext cx="7890601" cy="444771"/>
          </a:xfrm>
        </p:spPr>
        <p:txBody>
          <a:bodyPr>
            <a:normAutofit/>
          </a:bodyPr>
          <a:lstStyle/>
          <a:p>
            <a:pPr>
              <a:lnSpc>
                <a:spcPct val="130000"/>
              </a:lnSpc>
            </a:pPr>
            <a:r>
              <a:rPr lang="en-US" altLang="ko-KR" sz="1600" dirty="0" err="1"/>
              <a:t>plotPCA</a:t>
            </a:r>
            <a:r>
              <a:rPr lang="en-US" altLang="ko-KR" sz="1600" dirty="0"/>
              <a:t> </a:t>
            </a:r>
            <a:r>
              <a:rPr lang="ko-KR" altLang="en-US" sz="1600" dirty="0"/>
              <a:t>함수를 이용하여 데이터를 </a:t>
            </a:r>
            <a:r>
              <a:rPr lang="ko-KR" altLang="en-US" sz="1600" dirty="0" err="1"/>
              <a:t>저차원으로</a:t>
            </a:r>
            <a:r>
              <a:rPr lang="ko-KR" altLang="en-US" sz="1600" dirty="0"/>
              <a:t> 만들어줍니다</a:t>
            </a:r>
            <a:r>
              <a:rPr lang="en-US" altLang="ko-KR" sz="16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244539"/>
            <a:ext cx="9286875" cy="91655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 name="직사각형 9">
            <a:extLst>
              <a:ext uri="{FF2B5EF4-FFF2-40B4-BE49-F238E27FC236}">
                <a16:creationId xmlns:a16="http://schemas.microsoft.com/office/drawing/2014/main" id="{311D1372-6BD3-8340-8C35-9763D3E807BB}"/>
              </a:ext>
            </a:extLst>
          </p:cNvPr>
          <p:cNvSpPr/>
          <p:nvPr/>
        </p:nvSpPr>
        <p:spPr>
          <a:xfrm>
            <a:off x="1524944" y="1410932"/>
            <a:ext cx="2574269" cy="19965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455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87009" y="2547880"/>
            <a:ext cx="8360501" cy="444771"/>
          </a:xfrm>
        </p:spPr>
        <p:txBody>
          <a:bodyPr>
            <a:normAutofit/>
          </a:bodyPr>
          <a:lstStyle/>
          <a:p>
            <a:pPr>
              <a:lnSpc>
                <a:spcPct val="130000"/>
              </a:lnSpc>
            </a:pPr>
            <a:r>
              <a:rPr lang="ko-KR" altLang="en-US" sz="1600" dirty="0"/>
              <a:t>원 데이터를 가장 잘 나타내는 두 개의 축의 설명력을 계산합니다</a:t>
            </a:r>
            <a:r>
              <a:rPr lang="en-US" altLang="ko-KR" sz="16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335069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911600"/>
            <a:ext cx="1810003" cy="4191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287009" y="1632361"/>
            <a:ext cx="9832907" cy="857474"/>
          </a:xfrm>
          <a:prstGeom prst="rect">
            <a:avLst/>
          </a:prstGeom>
          <a:ln>
            <a:solidFill>
              <a:srgbClr val="002060"/>
            </a:solidFill>
          </a:ln>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42199" y="1266554"/>
            <a:ext cx="5461726" cy="444771"/>
          </a:xfrm>
        </p:spPr>
        <p:txBody>
          <a:bodyPr>
            <a:normAutofit/>
          </a:bodyPr>
          <a:lstStyle/>
          <a:p>
            <a:pPr>
              <a:lnSpc>
                <a:spcPct val="130000"/>
              </a:lnSpc>
            </a:pPr>
            <a:r>
              <a:rPr lang="ko-KR" altLang="en-US" sz="1800" dirty="0"/>
              <a:t>데이터를 불러오고</a:t>
            </a:r>
            <a:r>
              <a:rPr lang="en-US" altLang="ko-KR" sz="1800" dirty="0"/>
              <a:t>,</a:t>
            </a:r>
            <a:r>
              <a:rPr lang="ko-KR" altLang="en-US" sz="1800" dirty="0"/>
              <a:t> </a:t>
            </a:r>
            <a:r>
              <a:rPr lang="en-US" altLang="ko-KR" sz="1800" dirty="0"/>
              <a:t>dot plot </a:t>
            </a:r>
            <a:r>
              <a:rPr lang="ko-KR" altLang="en-US" sz="1800" dirty="0"/>
              <a:t>을 그려줍니다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73963"/>
          <a:stretch/>
        </p:blipFill>
        <p:spPr>
          <a:xfrm>
            <a:off x="581025" y="1901659"/>
            <a:ext cx="8154538" cy="67961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E0B38AD-1474-BF4D-A4E3-77C0BFBA7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003" y="2771608"/>
            <a:ext cx="4940301" cy="3705226"/>
          </a:xfrm>
          <a:prstGeom prst="rect">
            <a:avLst/>
          </a:prstGeom>
          <a:ln>
            <a:solidFill>
              <a:schemeClr val="tx1"/>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146716B2-BB1C-564B-AEF6-40C9A953B1E8}"/>
              </a:ext>
            </a:extLst>
          </p:cNvPr>
          <p:cNvSpPr/>
          <p:nvPr/>
        </p:nvSpPr>
        <p:spPr>
          <a:xfrm>
            <a:off x="2547708" y="1901660"/>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23673"/>
            <a:ext cx="5461726" cy="444771"/>
          </a:xfrm>
        </p:spPr>
        <p:txBody>
          <a:bodyPr>
            <a:normAutofit/>
          </a:bodyPr>
          <a:lstStyle/>
          <a:p>
            <a:pPr>
              <a:lnSpc>
                <a:spcPct val="130000"/>
              </a:lnSpc>
            </a:pPr>
            <a:r>
              <a:rPr lang="ko-KR" altLang="en-US" sz="1800" dirty="0"/>
              <a:t>두 축의 이름을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48298"/>
          <a:stretch/>
        </p:blipFill>
        <p:spPr>
          <a:xfrm>
            <a:off x="581025" y="1901660"/>
            <a:ext cx="8154538" cy="13495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79C305F-236C-1946-AE9E-CD2A31B24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386" y="3606801"/>
            <a:ext cx="5354918" cy="2844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898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55289"/>
            <a:ext cx="5461726" cy="444771"/>
          </a:xfrm>
        </p:spPr>
        <p:txBody>
          <a:bodyPr>
            <a:normAutofit/>
          </a:bodyPr>
          <a:lstStyle/>
          <a:p>
            <a:pPr>
              <a:lnSpc>
                <a:spcPct val="130000"/>
              </a:lnSpc>
            </a:pPr>
            <a:r>
              <a:rPr lang="ko-KR" altLang="en-US" sz="1800" dirty="0"/>
              <a:t>가로 세로 비율을 고정시켜줍니다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32242"/>
          <a:stretch/>
        </p:blipFill>
        <p:spPr>
          <a:xfrm>
            <a:off x="581025" y="1901660"/>
            <a:ext cx="8154538" cy="17686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3A4CDDF0-26D9-9648-9585-3BDBEA79FEFC}"/>
              </a:ext>
            </a:extLst>
          </p:cNvPr>
          <p:cNvPicPr>
            <a:picLocks noChangeAspect="1"/>
          </p:cNvPicPr>
          <p:nvPr/>
        </p:nvPicPr>
        <p:blipFill rotWithShape="1">
          <a:blip r:embed="rId4">
            <a:extLst>
              <a:ext uri="{28A0092B-C50C-407E-A947-70E740481C1C}">
                <a14:useLocalDpi xmlns:a14="http://schemas.microsoft.com/office/drawing/2010/main" val="0"/>
              </a:ext>
            </a:extLst>
          </a:blip>
          <a:srcRect l="13397" r="13750"/>
          <a:stretch/>
        </p:blipFill>
        <p:spPr>
          <a:xfrm>
            <a:off x="7391400" y="3289300"/>
            <a:ext cx="4441100" cy="3238500"/>
          </a:xfrm>
          <a:prstGeom prst="rect">
            <a:avLst/>
          </a:prstGeom>
          <a:ln>
            <a:solidFill>
              <a:schemeClr val="tx1"/>
            </a:solidFill>
          </a:ln>
        </p:spPr>
      </p:pic>
    </p:spTree>
    <p:extLst>
      <p:ext uri="{BB962C8B-B14F-4D97-AF65-F5344CB8AC3E}">
        <p14:creationId xmlns:p14="http://schemas.microsoft.com/office/powerpoint/2010/main" val="257360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05900"/>
            <a:ext cx="5461726" cy="444771"/>
          </a:xfrm>
        </p:spPr>
        <p:txBody>
          <a:bodyPr>
            <a:normAutofit/>
          </a:bodyPr>
          <a:lstStyle/>
          <a:p>
            <a:pPr>
              <a:lnSpc>
                <a:spcPct val="130000"/>
              </a:lnSpc>
            </a:pPr>
            <a:r>
              <a:rPr lang="en-US" altLang="ko-KR" sz="1800" dirty="0"/>
              <a:t>plot</a:t>
            </a:r>
            <a:r>
              <a:rPr lang="ko-KR" altLang="en-US" sz="1800" dirty="0"/>
              <a:t>의 테마를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1E2E568-CDEB-E740-BF10-2FF75207BAE5}"/>
              </a:ext>
            </a:extLst>
          </p:cNvPr>
          <p:cNvPicPr>
            <a:picLocks noChangeAspect="1"/>
          </p:cNvPicPr>
          <p:nvPr/>
        </p:nvPicPr>
        <p:blipFill rotWithShape="1">
          <a:blip r:embed="rId4">
            <a:extLst>
              <a:ext uri="{28A0092B-C50C-407E-A947-70E740481C1C}">
                <a14:useLocalDpi xmlns:a14="http://schemas.microsoft.com/office/drawing/2010/main" val="0"/>
              </a:ext>
            </a:extLst>
          </a:blip>
          <a:srcRect l="14323" r="14909"/>
          <a:stretch/>
        </p:blipFill>
        <p:spPr>
          <a:xfrm>
            <a:off x="7454899" y="3321050"/>
            <a:ext cx="4314099" cy="32385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59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ko-KR" altLang="en-US" sz="1800" b="1" dirty="0">
                <a:solidFill>
                  <a:srgbClr val="0070C0"/>
                </a:solidFill>
              </a:rPr>
              <a:t>짜잔</a:t>
            </a:r>
            <a:r>
              <a:rPr lang="en-US" altLang="ko-KR" sz="1800" b="1" dirty="0">
                <a:solidFill>
                  <a:srgbClr val="0070C0"/>
                </a:solidFill>
              </a:rPr>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a:lnSpc>
                <a:spcPct val="130000"/>
              </a:lnSpc>
            </a:pPr>
            <a:r>
              <a:rPr lang="ko-KR" altLang="en-US" sz="1800" dirty="0"/>
              <a:t>만든 </a:t>
            </a:r>
            <a:r>
              <a:rPr lang="en-US" altLang="ko-KR" sz="1800" dirty="0"/>
              <a:t>plot</a:t>
            </a:r>
            <a:r>
              <a:rPr lang="ko-KR" altLang="en-US" sz="1800" dirty="0"/>
              <a:t>을 저장합니다</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a:ln>
            <a:solidFill>
              <a:schemeClr val="tx1"/>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4" y="2062416"/>
            <a:ext cx="1229863" cy="371527"/>
          </a:xfrm>
          <a:prstGeom prst="rect">
            <a:avLst/>
          </a:prstGeom>
          <a:solidFill>
            <a:schemeClr val="bg1">
              <a:alpha val="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A7CFDA6-85FE-2848-95E9-A33589AAFA4C}"/>
              </a:ext>
            </a:extLst>
          </p:cNvPr>
          <p:cNvSpPr/>
          <p:nvPr/>
        </p:nvSpPr>
        <p:spPr>
          <a:xfrm>
            <a:off x="1341208" y="2062415"/>
            <a:ext cx="788276" cy="371527"/>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560706"/>
            <a:ext cx="5909401" cy="444771"/>
          </a:xfrm>
        </p:spPr>
        <p:txBody>
          <a:bodyPr>
            <a:normAutofit/>
          </a:bodyPr>
          <a:lstStyle/>
          <a:p>
            <a:pPr>
              <a:lnSpc>
                <a:spcPct val="130000"/>
              </a:lnSpc>
            </a:pPr>
            <a:r>
              <a:rPr lang="en-US" altLang="ko-KR" sz="1800" dirty="0"/>
              <a:t>correlation </a:t>
            </a:r>
            <a:r>
              <a:rPr lang="ko-KR" altLang="en-US" sz="1800" dirty="0"/>
              <a:t>을 먼저 계산해줍니다</a:t>
            </a:r>
            <a:r>
              <a:rPr lang="en-US" altLang="ko-KR" sz="1800" dirty="0"/>
              <a:t>.</a:t>
            </a:r>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599" y="1319079"/>
            <a:ext cx="9639822" cy="1121757"/>
          </a:xfrm>
          <a:prstGeom prst="rect">
            <a:avLst/>
          </a:prstGeom>
          <a:ln>
            <a:solidFill>
              <a:schemeClr val="tx1"/>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0">
            <a:extLst>
              <a:ext uri="{FF2B5EF4-FFF2-40B4-BE49-F238E27FC236}">
                <a16:creationId xmlns:a16="http://schemas.microsoft.com/office/drawing/2014/main" id="{4762CC8A-1CD8-DE45-8DE9-DFF7FAC22A13}"/>
              </a:ext>
            </a:extLst>
          </p:cNvPr>
          <p:cNvSpPr/>
          <p:nvPr/>
        </p:nvSpPr>
        <p:spPr>
          <a:xfrm>
            <a:off x="1442808" y="1661245"/>
            <a:ext cx="578093"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84000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196646"/>
            <a:ext cx="5464901" cy="444771"/>
          </a:xfrm>
        </p:spPr>
        <p:txBody>
          <a:bodyPr>
            <a:normAutofit/>
          </a:bodyPr>
          <a:lstStyle/>
          <a:p>
            <a:pPr>
              <a:lnSpc>
                <a:spcPct val="130000"/>
              </a:lnSpc>
            </a:pPr>
            <a:r>
              <a:rPr lang="en-US" altLang="ko-KR" sz="1800" dirty="0"/>
              <a:t>Heatmap </a:t>
            </a:r>
            <a:r>
              <a:rPr lang="ko-KR" altLang="en-US" sz="1800" dirty="0"/>
              <a:t>을 먼저 그려주고</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r="43369" b="84939"/>
          <a:stretch/>
        </p:blipFill>
        <p:spPr>
          <a:xfrm>
            <a:off x="432733" y="1952422"/>
            <a:ext cx="5815667" cy="444771"/>
          </a:xfrm>
          <a:prstGeom prst="rect">
            <a:avLst/>
          </a:prstGeom>
          <a:ln>
            <a:solidFill>
              <a:srgbClr val="002060"/>
            </a:solidFill>
          </a:ln>
          <a:effectLst>
            <a:outerShdw blurRad="50800" dist="38100" dir="2700000" algn="tl" rotWithShape="0">
              <a:prstClr val="black">
                <a:alpha val="40000"/>
              </a:prstClr>
            </a:outerShdw>
          </a:effectLst>
        </p:spPr>
      </p:pic>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14B1E88-CC67-3644-855C-740D42A9F627}"/>
              </a:ext>
            </a:extLst>
          </p:cNvPr>
          <p:cNvSpPr/>
          <p:nvPr/>
        </p:nvSpPr>
        <p:spPr>
          <a:xfrm>
            <a:off x="3369142" y="2127153"/>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4836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239601" cy="444771"/>
          </a:xfrm>
        </p:spPr>
        <p:txBody>
          <a:bodyPr>
            <a:normAutofit/>
          </a:bodyPr>
          <a:lstStyle/>
          <a:p>
            <a:pPr>
              <a:lnSpc>
                <a:spcPct val="130000"/>
              </a:lnSpc>
            </a:pPr>
            <a:r>
              <a:rPr lang="ko-KR" altLang="en-US" sz="1800" dirty="0"/>
              <a:t>각 칸에 </a:t>
            </a:r>
            <a:r>
              <a:rPr lang="en-US" altLang="ko-KR" sz="1800" dirty="0"/>
              <a:t>correlation </a:t>
            </a:r>
            <a:r>
              <a:rPr lang="ko-KR" altLang="en-US" sz="1800" dirty="0"/>
              <a:t>값을 보여주게 합니다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43119"/>
          <a:stretch/>
        </p:blipFill>
        <p:spPr>
          <a:xfrm>
            <a:off x="432733" y="1952421"/>
            <a:ext cx="10269466" cy="16797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569801" cy="444771"/>
          </a:xfrm>
        </p:spPr>
        <p:txBody>
          <a:bodyPr>
            <a:normAutofit/>
          </a:bodyPr>
          <a:lstStyle/>
          <a:p>
            <a:pPr>
              <a:lnSpc>
                <a:spcPct val="130000"/>
              </a:lnSpc>
            </a:pPr>
            <a:r>
              <a:rPr lang="en-US" altLang="ko-KR" sz="1800" dirty="0"/>
              <a:t>cluster annotation</a:t>
            </a:r>
            <a:r>
              <a:rPr lang="ko-KR" altLang="en-US" sz="1800" dirty="0"/>
              <a:t>을 붙여줍니다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28928"/>
          <a:stretch/>
        </p:blipFill>
        <p:spPr>
          <a:xfrm>
            <a:off x="432733" y="1952421"/>
            <a:ext cx="10269466" cy="20988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4347301" cy="444771"/>
          </a:xfrm>
        </p:spPr>
        <p:txBody>
          <a:bodyPr>
            <a:normAutofit/>
          </a:bodyPr>
          <a:lstStyle/>
          <a:p>
            <a:pPr>
              <a:lnSpc>
                <a:spcPct val="130000"/>
              </a:lnSpc>
            </a:pPr>
            <a:r>
              <a:rPr lang="en-US" altLang="ko-KR" sz="1800" dirty="0"/>
              <a:t>legend </a:t>
            </a:r>
            <a:r>
              <a:rPr lang="ko-KR" altLang="en-US" sz="1800" dirty="0"/>
              <a:t>의 이름을 바꿔줍니다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15596"/>
          <a:stretch/>
        </p:blipFill>
        <p:spPr>
          <a:xfrm>
            <a:off x="432733" y="1952421"/>
            <a:ext cx="10269466" cy="24925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023701" cy="444771"/>
          </a:xfrm>
        </p:spPr>
        <p:txBody>
          <a:bodyPr>
            <a:normAutofit/>
          </a:bodyPr>
          <a:lstStyle/>
          <a:p>
            <a:pPr>
              <a:lnSpc>
                <a:spcPct val="130000"/>
              </a:lnSpc>
            </a:pPr>
            <a:r>
              <a:rPr lang="ko-KR" altLang="en-US" sz="1800" dirty="0"/>
              <a:t>각 칸의 테두리를 넣어줍니다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06399" y="2570530"/>
            <a:ext cx="5490301" cy="444771"/>
          </a:xfrm>
        </p:spPr>
        <p:txBody>
          <a:bodyPr>
            <a:normAutofit/>
          </a:bodyPr>
          <a:lstStyle/>
          <a:p>
            <a:pPr>
              <a:lnSpc>
                <a:spcPct val="130000"/>
              </a:lnSpc>
            </a:pPr>
            <a:r>
              <a:rPr lang="en-US" altLang="ko-KR" sz="1800" dirty="0"/>
              <a:t>correlation plot</a:t>
            </a:r>
            <a:r>
              <a:rPr lang="ko-KR" altLang="en-US" sz="1800" dirty="0"/>
              <a:t>을 저장합니다</a:t>
            </a:r>
            <a:r>
              <a:rPr lang="en-US" altLang="ko-KR" sz="1800" dirty="0"/>
              <a:t>.</a:t>
            </a:r>
          </a:p>
        </p:txBody>
      </p:sp>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3"/>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DCC39E44-420C-DF44-A13F-C30D444DD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1532476"/>
            <a:ext cx="9410131" cy="892340"/>
          </a:xfrm>
          <a:prstGeom prst="rect">
            <a:avLst/>
          </a:prstGeom>
          <a:ln>
            <a:solidFill>
              <a:srgbClr val="002060"/>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B55C5F19-821D-AD4C-A6BE-0F4CEADB785D}"/>
              </a:ext>
            </a:extLst>
          </p:cNvPr>
          <p:cNvSpPr/>
          <p:nvPr/>
        </p:nvSpPr>
        <p:spPr>
          <a:xfrm>
            <a:off x="961795" y="1978646"/>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207409"/>
            <a:ext cx="5655870" cy="2523297"/>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362136" y="3040518"/>
            <a:ext cx="6461851" cy="425058"/>
          </a:xfrm>
        </p:spPr>
        <p:txBody>
          <a:bodyPr>
            <a:normAutofit/>
          </a:bodyPr>
          <a:lstStyle/>
          <a:p>
            <a:pPr>
              <a:lnSpc>
                <a:spcPct val="130000"/>
              </a:lnSpc>
            </a:pPr>
            <a:r>
              <a:rPr lang="en-US" altLang="ko-KR" sz="1800" dirty="0"/>
              <a:t>count </a:t>
            </a:r>
            <a:r>
              <a:rPr lang="ko-KR" altLang="en-US" sz="1800" dirty="0"/>
              <a:t>데이터를 샘플 측정 </a:t>
            </a:r>
            <a:r>
              <a:rPr lang="ko-KR" altLang="en-US" sz="1800" dirty="0" err="1"/>
              <a:t>날짜별로</a:t>
            </a:r>
            <a:r>
              <a:rPr lang="ko-KR" altLang="en-US" sz="1800" dirty="0"/>
              <a:t> 나눠줍니다</a:t>
            </a:r>
            <a:r>
              <a:rPr lang="en-US" altLang="ko-KR" sz="1800" dirty="0"/>
              <a:t>.</a:t>
            </a:r>
            <a:r>
              <a:rPr lang="ko-KR" altLang="en-US" sz="1800" dirty="0"/>
              <a:t> </a:t>
            </a:r>
            <a:endParaRPr lang="en-US" altLang="ko-KR" sz="1800"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362136" y="1392496"/>
            <a:ext cx="9743237" cy="1545727"/>
          </a:xfrm>
          <a:prstGeom prst="rect">
            <a:avLst/>
          </a:prstGeom>
          <a:ln>
            <a:solidFill>
              <a:srgbClr val="002060"/>
            </a:solidFill>
          </a:ln>
          <a:effectLst>
            <a:outerShdw blurRad="50800" dist="38100" dir="2700000" algn="tl" rotWithShape="0">
              <a:prstClr val="black">
                <a:alpha val="40000"/>
              </a:prstClr>
            </a:outerShdw>
          </a:effectLst>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321263"/>
            <a:ext cx="8210364" cy="1913329"/>
          </a:xfrm>
          <a:prstGeom prst="rect">
            <a:avLst/>
          </a:prstGeom>
          <a:ln>
            <a:solidFill>
              <a:srgbClr val="002060"/>
            </a:solidFill>
          </a:ln>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0D6521BB-188D-41CC-8D60-4F7CC7633A75}"/>
              </a:ext>
            </a:extLst>
          </p:cNvPr>
          <p:cNvSpPr txBox="1"/>
          <p:nvPr/>
        </p:nvSpPr>
        <p:spPr>
          <a:xfrm>
            <a:off x="362136" y="385138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2780536"/>
            <a:ext cx="6461851" cy="425058"/>
          </a:xfrm>
        </p:spPr>
        <p:txBody>
          <a:bodyPr>
            <a:normAutofit/>
          </a:bodyPr>
          <a:lstStyle/>
          <a:p>
            <a:pPr>
              <a:lnSpc>
                <a:spcPct val="130000"/>
              </a:lnSpc>
            </a:pPr>
            <a:r>
              <a:rPr lang="ko-KR" altLang="en-US" sz="1800" dirty="0"/>
              <a:t>샘플 정보도 샘플 측정 </a:t>
            </a:r>
            <a:r>
              <a:rPr lang="ko-KR" altLang="en-US" sz="1800" dirty="0" err="1"/>
              <a:t>날짜별로</a:t>
            </a:r>
            <a:r>
              <a:rPr lang="ko-KR" altLang="en-US" sz="1800" dirty="0"/>
              <a:t> 나눠줍니다</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372660"/>
            <a:ext cx="10033726" cy="1268452"/>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295274" y="4128176"/>
            <a:ext cx="9634562" cy="1741882"/>
          </a:xfrm>
          <a:prstGeom prst="rect">
            <a:avLst/>
          </a:prstGeom>
          <a:ln>
            <a:solidFill>
              <a:srgbClr val="002060"/>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812799" y="2169654"/>
            <a:ext cx="4991797" cy="1600423"/>
          </a:xfrm>
          <a:prstGeom prst="rect">
            <a:avLst/>
          </a:prstGeom>
          <a:ln>
            <a:solidFill>
              <a:srgbClr val="002060"/>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DDE1FC04-1D93-4612-AEEB-BF40958330E8}"/>
              </a:ext>
            </a:extLst>
          </p:cNvPr>
          <p:cNvSpPr/>
          <p:nvPr/>
        </p:nvSpPr>
        <p:spPr>
          <a:xfrm>
            <a:off x="720800" y="1511935"/>
            <a:ext cx="6861100" cy="412742"/>
          </a:xfrm>
          <a:prstGeom prst="rect">
            <a:avLst/>
          </a:prstGeom>
          <a:solidFill>
            <a:schemeClr val="bg1"/>
          </a:solidFill>
          <a:ln>
            <a:noFill/>
          </a:ln>
          <a:effectLst/>
        </p:spPr>
        <p:txBody>
          <a:bodyPr wrap="square">
            <a:spAutoFit/>
          </a:bodyPr>
          <a:lstStyle/>
          <a:p>
            <a:pPr marL="285750" indent="-285750">
              <a:lnSpc>
                <a:spcPct val="130000"/>
              </a:lnSpc>
              <a:buFont typeface="Arial" panose="020B0604020202020204" pitchFamily="34" charset="0"/>
              <a:buChar char="•"/>
            </a:pPr>
            <a:r>
              <a:rPr lang="ko-KR" altLang="en-US" sz="1800" dirty="0"/>
              <a:t>이후 진행할 </a:t>
            </a:r>
            <a:r>
              <a:rPr lang="en-US" altLang="ko-KR" sz="1800" dirty="0"/>
              <a:t>for </a:t>
            </a:r>
            <a:r>
              <a:rPr lang="ko-KR" altLang="en-US" dirty="0"/>
              <a:t>문에서 사용할 변수를 만들어 놓겠습니다</a:t>
            </a:r>
            <a:r>
              <a:rPr lang="en-US" altLang="ko-KR" dirty="0"/>
              <a:t>.</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b="1"/>
              <a:t>1. Gene Express Omnibus</a:t>
            </a:r>
            <a:r>
              <a:rPr kumimoji="1" lang="ko-KR" altLang="en-US" b="1"/>
              <a:t> </a:t>
            </a:r>
            <a:endParaRPr kumimoji="1" lang="ko-Kore-KR" altLang="en-US" b="1"/>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267561" y="2647449"/>
            <a:ext cx="9401902"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날짜 별 쪼갠 데이터를 </a:t>
            </a:r>
            <a:r>
              <a:rPr lang="en-US" altLang="ko-KR" sz="1800" dirty="0" err="1"/>
              <a:t>DESeq</a:t>
            </a:r>
            <a:r>
              <a:rPr lang="ko-KR" altLang="en-US" sz="1800" dirty="0"/>
              <a:t> 함수를 위한 포맷으로 바꿔줍니다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4"/>
          <a:stretch>
            <a:fillRect/>
          </a:stretch>
        </p:blipFill>
        <p:spPr>
          <a:xfrm>
            <a:off x="340299" y="5182978"/>
            <a:ext cx="6416101" cy="1361575"/>
          </a:xfrm>
          <a:prstGeom prst="rect">
            <a:avLst/>
          </a:prstGeom>
          <a:ln>
            <a:solidFill>
              <a:srgbClr val="002060"/>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62F77750-7534-4CA9-B3AE-C037C3464F8D}"/>
              </a:ext>
            </a:extLst>
          </p:cNvPr>
          <p:cNvSpPr txBox="1"/>
          <p:nvPr/>
        </p:nvSpPr>
        <p:spPr>
          <a:xfrm>
            <a:off x="340299" y="326398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1" name="그림 10">
            <a:extLst>
              <a:ext uri="{FF2B5EF4-FFF2-40B4-BE49-F238E27FC236}">
                <a16:creationId xmlns:a16="http://schemas.microsoft.com/office/drawing/2014/main" id="{CB423A42-EBA0-5148-A6ED-6B62F9FDB1BB}"/>
              </a:ext>
            </a:extLst>
          </p:cNvPr>
          <p:cNvPicPr>
            <a:picLocks noChangeAspect="1"/>
          </p:cNvPicPr>
          <p:nvPr/>
        </p:nvPicPr>
        <p:blipFill>
          <a:blip r:embed="rId5"/>
          <a:stretch>
            <a:fillRect/>
          </a:stretch>
        </p:blipFill>
        <p:spPr>
          <a:xfrm>
            <a:off x="340299" y="3720777"/>
            <a:ext cx="8727501" cy="1390394"/>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descr="텍스트이(가) 표시된 사진&#10;&#10;자동 생성된 설명">
            <a:extLst>
              <a:ext uri="{FF2B5EF4-FFF2-40B4-BE49-F238E27FC236}">
                <a16:creationId xmlns:a16="http://schemas.microsoft.com/office/drawing/2014/main" id="{3D106E52-1D27-734A-B3C3-965A88BE6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99" y="1389884"/>
            <a:ext cx="9401902" cy="1053490"/>
          </a:xfrm>
          <a:prstGeom prst="rect">
            <a:avLst/>
          </a:prstGeom>
          <a:ln>
            <a:solidFill>
              <a:srgbClr val="002060"/>
            </a:solidFill>
          </a:ln>
          <a:effectLst>
            <a:outerShdw blurRad="50800" dist="38100" dir="2700000" algn="tl" rotWithShape="0">
              <a:prstClr val="black">
                <a:alpha val="40000"/>
              </a:prstClr>
            </a:outerShdw>
          </a:effectLst>
        </p:spPr>
      </p:pic>
      <p:sp>
        <p:nvSpPr>
          <p:cNvPr id="14" name="직사각형 13">
            <a:extLst>
              <a:ext uri="{FF2B5EF4-FFF2-40B4-BE49-F238E27FC236}">
                <a16:creationId xmlns:a16="http://schemas.microsoft.com/office/drawing/2014/main" id="{9226BE26-FD39-2D4F-9874-FD03CE752187}"/>
              </a:ext>
            </a:extLst>
          </p:cNvPr>
          <p:cNvSpPr/>
          <p:nvPr/>
        </p:nvSpPr>
        <p:spPr>
          <a:xfrm>
            <a:off x="4072788" y="1848087"/>
            <a:ext cx="96352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5FC47E7E-EB4A-5F41-9806-8CE07D65F1AF}"/>
              </a:ext>
            </a:extLst>
          </p:cNvPr>
          <p:cNvSpPr/>
          <p:nvPr/>
        </p:nvSpPr>
        <p:spPr>
          <a:xfrm>
            <a:off x="3928625" y="2003400"/>
            <a:ext cx="1014077"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92910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2017" y="1963671"/>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분석한 데이터의 </a:t>
            </a:r>
            <a:r>
              <a:rPr lang="en-US" altLang="ko-KR" sz="1800" dirty="0"/>
              <a:t>metadata</a:t>
            </a:r>
            <a:r>
              <a:rPr lang="ko-KR" altLang="en-US" sz="1800" dirty="0" err="1"/>
              <a:t>를</a:t>
            </a:r>
            <a:r>
              <a:rPr lang="ko-KR" altLang="en-US" sz="1800" dirty="0"/>
              <a:t> 만들어줍니다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2017" y="1260407"/>
            <a:ext cx="9829800" cy="60524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a:ln>
            <a:solidFill>
              <a:srgbClr val="002060"/>
            </a:solidFill>
          </a:ln>
          <a:effectLst>
            <a:outerShdw blurRad="50800" dist="38100" dir="2700000" algn="tl" rotWithShape="0">
              <a:prstClr val="black">
                <a:alpha val="40000"/>
              </a:prstClr>
            </a:outerShdw>
          </a:effectLst>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3984" y="22096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err="1"/>
              <a:t>비교군과</a:t>
            </a:r>
            <a:r>
              <a:rPr lang="ko-KR" altLang="en-US" sz="1800" dirty="0"/>
              <a:t> </a:t>
            </a:r>
            <a:r>
              <a:rPr lang="ko-KR" altLang="en-US" sz="1800" dirty="0" err="1"/>
              <a:t>대조군을</a:t>
            </a:r>
            <a:r>
              <a:rPr lang="ko-KR" altLang="en-US" sz="1800" dirty="0"/>
              <a:t> 설정해줍니다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303984" y="1647388"/>
            <a:ext cx="9620250" cy="483990"/>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4204198"/>
            <a:ext cx="8230749" cy="790685"/>
          </a:xfrm>
          <a:prstGeom prst="rect">
            <a:avLst/>
          </a:prstGeom>
          <a:ln>
            <a:solidFill>
              <a:srgbClr val="002060"/>
            </a:solidFill>
          </a:ln>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642AA386-B872-4C04-9C76-5E83484659A3}"/>
              </a:ext>
            </a:extLst>
          </p:cNvPr>
          <p:cNvSpPr txBox="1"/>
          <p:nvPr/>
        </p:nvSpPr>
        <p:spPr>
          <a:xfrm>
            <a:off x="303984" y="363579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513416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2203512"/>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normalization</a:t>
            </a:r>
            <a:r>
              <a:rPr lang="ko-KR" altLang="en-US" sz="1800" dirty="0"/>
              <a:t>과 </a:t>
            </a:r>
            <a:r>
              <a:rPr lang="en-US" altLang="ko-KR" sz="1800" dirty="0"/>
              <a:t>batch correction </a:t>
            </a:r>
            <a:r>
              <a:rPr lang="ko-KR" altLang="en-US" sz="1800" dirty="0"/>
              <a:t>을 진행해줍니다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1462501"/>
            <a:ext cx="5595076" cy="684943"/>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909765"/>
            <a:ext cx="3896269" cy="1762371"/>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D0B0372-C5FA-4D17-AF73-094641F5C15F}"/>
              </a:ext>
            </a:extLst>
          </p:cNvPr>
          <p:cNvSpPr txBox="1"/>
          <p:nvPr/>
        </p:nvSpPr>
        <p:spPr>
          <a:xfrm>
            <a:off x="374914" y="3337973"/>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459380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7477" y="2635057"/>
            <a:ext cx="7471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FC</a:t>
            </a:r>
            <a:r>
              <a:rPr lang="ko-KR" altLang="en-US" sz="1800" dirty="0"/>
              <a:t>와 </a:t>
            </a:r>
            <a:r>
              <a:rPr lang="en-US" altLang="ko-KR" sz="1800" dirty="0"/>
              <a:t>P-value</a:t>
            </a:r>
            <a:r>
              <a:rPr lang="ko-KR" altLang="en-US" sz="1800" dirty="0"/>
              <a:t> </a:t>
            </a:r>
            <a:r>
              <a:rPr lang="ko-KR" altLang="en-US" sz="1800" dirty="0" err="1"/>
              <a:t>를</a:t>
            </a:r>
            <a:r>
              <a:rPr lang="ko-KR" altLang="en-US" sz="1800" dirty="0"/>
              <a:t> 계산해줍니다</a:t>
            </a:r>
            <a:r>
              <a:rPr lang="en-US" altLang="ko-KR" sz="1800" dirty="0"/>
              <a:t>.</a:t>
            </a:r>
            <a:r>
              <a:rPr lang="ko-KR" altLang="en-US" sz="1800" dirty="0"/>
              <a:t> </a:t>
            </a:r>
            <a:endParaRPr lang="en-US" altLang="ko-KR" sz="18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36042" y="367818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27477" y="1286055"/>
            <a:ext cx="9515023" cy="1184835"/>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0850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0899" y="2958303"/>
            <a:ext cx="80176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abs(log2(FC)) &gt;= 1, p value &lt; 0.01 </a:t>
            </a:r>
            <a:r>
              <a:rPr lang="ko-KR" altLang="en-US" sz="1800" dirty="0"/>
              <a:t>을 만족하는 </a:t>
            </a:r>
            <a:r>
              <a:rPr lang="en-US" altLang="ko-KR" sz="1800" dirty="0"/>
              <a:t>gene</a:t>
            </a:r>
            <a:r>
              <a:rPr lang="ko-KR" altLang="en-US" sz="1800" dirty="0"/>
              <a:t>을 선택합니다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4361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1442835"/>
            <a:ext cx="9269037" cy="1418463"/>
          </a:xfrm>
          <a:prstGeom prst="rect">
            <a:avLst/>
          </a:prstGeom>
          <a:ln>
            <a:solidFill>
              <a:srgbClr val="002060"/>
            </a:solidFill>
          </a:ln>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6470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2508" y="28501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이를 </a:t>
            </a:r>
            <a:r>
              <a:rPr lang="en-US" altLang="ko-KR" sz="1800" dirty="0"/>
              <a:t>abs(log2(FC)) </a:t>
            </a:r>
            <a:r>
              <a:rPr lang="ko-KR" altLang="en-US" sz="1800" dirty="0"/>
              <a:t>가 큰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8988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3" y="1477277"/>
            <a:ext cx="9406755" cy="1232293"/>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7548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62213" y="2610089"/>
            <a:ext cx="6963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이후 다시 한 번 </a:t>
            </a:r>
            <a:r>
              <a:rPr lang="en-US" altLang="ko-KR" sz="1800" dirty="0"/>
              <a:t>adjusted p value </a:t>
            </a:r>
            <a:r>
              <a:rPr lang="ko-KR" altLang="en-US" sz="1800" dirty="0"/>
              <a:t>가 작은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57065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3" y="1553743"/>
            <a:ext cx="9540611" cy="908630"/>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4074412"/>
            <a:ext cx="9540611" cy="1732270"/>
          </a:xfrm>
          <a:prstGeom prst="rect">
            <a:avLst/>
          </a:prstGeom>
          <a:ln>
            <a:solidFill>
              <a:srgbClr val="002060"/>
            </a:solidFill>
          </a:ln>
          <a:effectLst>
            <a:outerShdw blurRad="50800" dist="38100" dir="2700000" algn="tl" rotWithShape="0">
              <a:prstClr val="black">
                <a:alpha val="40000"/>
              </a:prstClr>
            </a:outerShdw>
          </a:effectLst>
        </p:spPr>
      </p:pic>
      <p:sp>
        <p:nvSpPr>
          <p:cNvPr id="11" name="직사각형 10">
            <a:extLst>
              <a:ext uri="{FF2B5EF4-FFF2-40B4-BE49-F238E27FC236}">
                <a16:creationId xmlns:a16="http://schemas.microsoft.com/office/drawing/2014/main" id="{219D4DD2-9AF1-554F-AA24-D827EA572362}"/>
              </a:ext>
            </a:extLst>
          </p:cNvPr>
          <p:cNvSpPr/>
          <p:nvPr/>
        </p:nvSpPr>
        <p:spPr>
          <a:xfrm>
            <a:off x="3758182" y="1891777"/>
            <a:ext cx="2337818" cy="23847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6320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1456711"/>
            <a:ext cx="72048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위에서 진행한 과정을 반복해서 돌리기 위해 </a:t>
            </a:r>
            <a:r>
              <a:rPr lang="en-US" altLang="ko-KR" sz="1800" dirty="0"/>
              <a:t>for</a:t>
            </a:r>
            <a:r>
              <a:rPr lang="ko-KR" altLang="en-US" sz="1800" dirty="0"/>
              <a:t> 문을 사용해줍니다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060312"/>
            <a:ext cx="9602039" cy="3013001"/>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329683"/>
            <a:ext cx="7597511" cy="68490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6379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altLang="ko-KR" sz="1600" dirty="0"/>
          </a:p>
        </p:txBody>
      </p:sp>
      <p:sp>
        <p:nvSpPr>
          <p:cNvPr id="16" name="TextBox 15">
            <a:extLst>
              <a:ext uri="{FF2B5EF4-FFF2-40B4-BE49-F238E27FC236}">
                <a16:creationId xmlns:a16="http://schemas.microsoft.com/office/drawing/2014/main" id="{C96035E7-3CA4-4C37-8196-8CE49D5A7C8F}"/>
              </a:ext>
            </a:extLst>
          </p:cNvPr>
          <p:cNvSpPr txBox="1"/>
          <p:nvPr/>
        </p:nvSpPr>
        <p:spPr>
          <a:xfrm>
            <a:off x="300899" y="119391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638413" y="15875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171520" y="11939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171520" y="36004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353831" y="40189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638413" y="12137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353831" y="36164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1379925" y="6100544"/>
            <a:ext cx="10076033" cy="669926"/>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089413" y="302357"/>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2756255" y="1335372"/>
            <a:ext cx="9074155" cy="1106838"/>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
        <p:nvSpPr>
          <p:cNvPr id="14" name="직사각형 13">
            <a:extLst>
              <a:ext uri="{FF2B5EF4-FFF2-40B4-BE49-F238E27FC236}">
                <a16:creationId xmlns:a16="http://schemas.microsoft.com/office/drawing/2014/main" id="{91F1883C-B6EB-7901-E753-661B2A29B329}"/>
              </a:ext>
            </a:extLst>
          </p:cNvPr>
          <p:cNvSpPr/>
          <p:nvPr/>
        </p:nvSpPr>
        <p:spPr>
          <a:xfrm>
            <a:off x="4441508" y="3507976"/>
            <a:ext cx="7552187"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b="1"/>
              <a:t>Gene Express Omnibus (GEO)</a:t>
            </a:r>
            <a:endParaRPr kumimoji="1" lang="ko-Kore-KR" altLang="en-US" b="1"/>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4552</Words>
  <Application>Microsoft Macintosh PowerPoint</Application>
  <PresentationFormat>와이드스크린</PresentationFormat>
  <Paragraphs>745</Paragraphs>
  <Slides>117</Slides>
  <Notes>60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117</vt:i4>
      </vt:variant>
    </vt:vector>
  </HeadingPairs>
  <TitlesOfParts>
    <vt:vector size="126"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양 선아</cp:lastModifiedBy>
  <cp:revision>111</cp:revision>
  <dcterms:created xsi:type="dcterms:W3CDTF">2022-04-07T05:19:53Z</dcterms:created>
  <dcterms:modified xsi:type="dcterms:W3CDTF">2022-04-14T03:46:15Z</dcterms:modified>
</cp:coreProperties>
</file>